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6975B-3066-4688-9C07-456597C272CD}" type="doc">
      <dgm:prSet loTypeId="urn:microsoft.com/office/officeart/2005/8/layout/default#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pl-PL"/>
        </a:p>
      </dgm:t>
    </dgm:pt>
    <dgm:pt modelId="{E72F16FF-FE39-4FEE-9D49-495A386ABB4C}">
      <dgm:prSet phldrT="[Tekst]"/>
      <dgm:spPr/>
      <dgm:t>
        <a:bodyPr/>
        <a:lstStyle/>
        <a:p>
          <a:r>
            <a:rPr lang="pl-PL" b="0"/>
            <a:t>1. Powiat gnieźnieński dla młodych.</a:t>
          </a:r>
        </a:p>
      </dgm:t>
    </dgm:pt>
    <dgm:pt modelId="{21D3C6A4-6FBD-485B-A3A2-995E7BCDB6DC}" type="parTrans" cxnId="{2FEFBEBB-3E91-4E8D-88DC-DD757C3BC939}">
      <dgm:prSet/>
      <dgm:spPr/>
      <dgm:t>
        <a:bodyPr/>
        <a:lstStyle/>
        <a:p>
          <a:endParaRPr lang="pl-PL" sz="1000" b="0"/>
        </a:p>
      </dgm:t>
    </dgm:pt>
    <dgm:pt modelId="{6DE5249C-BB9A-4203-B98C-37B4F64527A7}" type="sibTrans" cxnId="{2FEFBEBB-3E91-4E8D-88DC-DD757C3BC939}">
      <dgm:prSet/>
      <dgm:spPr/>
      <dgm:t>
        <a:bodyPr/>
        <a:lstStyle/>
        <a:p>
          <a:endParaRPr lang="pl-PL" b="0"/>
        </a:p>
      </dgm:t>
    </dgm:pt>
    <dgm:pt modelId="{6B01ABD6-8C43-4809-8AE3-FC32555B7832}">
      <dgm:prSet phldrT="[Tekst]"/>
      <dgm:spPr/>
      <dgm:t>
        <a:bodyPr/>
        <a:lstStyle/>
        <a:p>
          <a:r>
            <a:rPr lang="pl-PL" b="0"/>
            <a:t>2. Moderowanie procesu związanego z rozwojem mieszkalnictwa.</a:t>
          </a:r>
        </a:p>
      </dgm:t>
    </dgm:pt>
    <dgm:pt modelId="{EDC3C225-63E4-4536-91F4-3F4554908320}" type="parTrans" cxnId="{EB176F54-7080-4FEB-95A4-283DB83CE4E7}">
      <dgm:prSet/>
      <dgm:spPr/>
      <dgm:t>
        <a:bodyPr/>
        <a:lstStyle/>
        <a:p>
          <a:endParaRPr lang="pl-PL" sz="1000" b="0"/>
        </a:p>
      </dgm:t>
    </dgm:pt>
    <dgm:pt modelId="{8FE2800B-A282-450E-8431-32E9DCA7BBBF}" type="sibTrans" cxnId="{EB176F54-7080-4FEB-95A4-283DB83CE4E7}">
      <dgm:prSet/>
      <dgm:spPr/>
      <dgm:t>
        <a:bodyPr/>
        <a:lstStyle/>
        <a:p>
          <a:endParaRPr lang="pl-PL" b="0"/>
        </a:p>
      </dgm:t>
    </dgm:pt>
    <dgm:pt modelId="{9AAC9D16-2EFC-4705-994F-CACD00AD043A}">
      <dgm:prSet phldrT="[Tekst]"/>
      <dgm:spPr/>
      <dgm:t>
        <a:bodyPr/>
        <a:lstStyle/>
        <a:p>
          <a:r>
            <a:rPr lang="pl-PL" b="0"/>
            <a:t>3. Uruchomienie impulsów dla dalszego rozwoju gospodarczego.</a:t>
          </a:r>
        </a:p>
      </dgm:t>
    </dgm:pt>
    <dgm:pt modelId="{D85CA3C9-B198-4249-B092-B57EB1BC42D1}" type="parTrans" cxnId="{BEFF0B3E-9FEF-484A-8C31-23E91B4027F8}">
      <dgm:prSet/>
      <dgm:spPr/>
      <dgm:t>
        <a:bodyPr/>
        <a:lstStyle/>
        <a:p>
          <a:endParaRPr lang="pl-PL" sz="1000" b="0"/>
        </a:p>
      </dgm:t>
    </dgm:pt>
    <dgm:pt modelId="{AE273864-CCDF-450F-8246-BFA8EA29DB8A}" type="sibTrans" cxnId="{BEFF0B3E-9FEF-484A-8C31-23E91B4027F8}">
      <dgm:prSet/>
      <dgm:spPr/>
      <dgm:t>
        <a:bodyPr/>
        <a:lstStyle/>
        <a:p>
          <a:endParaRPr lang="pl-PL" b="0"/>
        </a:p>
      </dgm:t>
    </dgm:pt>
    <dgm:pt modelId="{55514D0B-6490-4222-9AD3-28D4BFA753F9}">
      <dgm:prSet phldrT="[Tekst]"/>
      <dgm:spPr/>
      <dgm:t>
        <a:bodyPr/>
        <a:lstStyle/>
        <a:p>
          <a:r>
            <a:rPr lang="pl-PL" b="0"/>
            <a:t>4. Rozwój i zintegrowanie oferty turystycznej, ukierunkowanej na zwiększenie potencjału usługowego powiatu. </a:t>
          </a:r>
        </a:p>
      </dgm:t>
    </dgm:pt>
    <dgm:pt modelId="{A8C108D4-CAD7-4840-A7B6-8A5181C0E138}" type="parTrans" cxnId="{E5788EDA-6FC2-4D72-87AC-D3F9BD9DDC59}">
      <dgm:prSet/>
      <dgm:spPr/>
      <dgm:t>
        <a:bodyPr/>
        <a:lstStyle/>
        <a:p>
          <a:endParaRPr lang="pl-PL" sz="1000" b="0"/>
        </a:p>
      </dgm:t>
    </dgm:pt>
    <dgm:pt modelId="{F7BF6E25-1A5F-4889-8962-53FE32D18927}" type="sibTrans" cxnId="{E5788EDA-6FC2-4D72-87AC-D3F9BD9DDC59}">
      <dgm:prSet/>
      <dgm:spPr/>
      <dgm:t>
        <a:bodyPr/>
        <a:lstStyle/>
        <a:p>
          <a:endParaRPr lang="pl-PL" b="0"/>
        </a:p>
      </dgm:t>
    </dgm:pt>
    <dgm:pt modelId="{777D7A85-A70A-4249-A619-A355B8A4AD0B}">
      <dgm:prSet phldrT="[Tekst]"/>
      <dgm:spPr/>
      <dgm:t>
        <a:bodyPr/>
        <a:lstStyle/>
        <a:p>
          <a:r>
            <a:rPr lang="pl-PL" b="0"/>
            <a:t>5. Wspieranie rozwoju rolnictwa i wzmacnianie jego roli w aspekcie, konkurencyjności, zrównoważonego rozwoju, ochrony środowiska, ekologii. </a:t>
          </a:r>
        </a:p>
      </dgm:t>
    </dgm:pt>
    <dgm:pt modelId="{094915B4-15D5-4319-B09D-2AC1D96B7081}" type="parTrans" cxnId="{17699677-A459-42F1-973A-0182FF6ED93F}">
      <dgm:prSet/>
      <dgm:spPr/>
      <dgm:t>
        <a:bodyPr/>
        <a:lstStyle/>
        <a:p>
          <a:endParaRPr lang="pl-PL" sz="1000" b="0"/>
        </a:p>
      </dgm:t>
    </dgm:pt>
    <dgm:pt modelId="{C156346E-6F55-4432-B197-9C8DAB0F4619}" type="sibTrans" cxnId="{17699677-A459-42F1-973A-0182FF6ED93F}">
      <dgm:prSet/>
      <dgm:spPr/>
      <dgm:t>
        <a:bodyPr/>
        <a:lstStyle/>
        <a:p>
          <a:endParaRPr lang="pl-PL" b="0"/>
        </a:p>
      </dgm:t>
    </dgm:pt>
    <dgm:pt modelId="{C99038A5-F914-4FC2-943A-5A03A9659653}">
      <dgm:prSet/>
      <dgm:spPr/>
      <dgm:t>
        <a:bodyPr/>
        <a:lstStyle/>
        <a:p>
          <a:r>
            <a:rPr lang="pl-PL" b="0"/>
            <a:t>6. Woda dla powiatu – zwiększenie potencjału retencyjnego przestrzeni powiatu gnieźnieńskiego oraz zachowanie zasobów wodnych.</a:t>
          </a:r>
        </a:p>
      </dgm:t>
    </dgm:pt>
    <dgm:pt modelId="{EDBA064E-ACB1-4BD8-8A9F-B78F2AD54EE6}" type="parTrans" cxnId="{12D78BB8-25E1-495D-9A38-E9C1E53FFAC0}">
      <dgm:prSet/>
      <dgm:spPr/>
      <dgm:t>
        <a:bodyPr/>
        <a:lstStyle/>
        <a:p>
          <a:endParaRPr lang="pl-PL" sz="1000" b="0"/>
        </a:p>
      </dgm:t>
    </dgm:pt>
    <dgm:pt modelId="{EE3690F2-4714-4294-B372-1933E5CE4771}" type="sibTrans" cxnId="{12D78BB8-25E1-495D-9A38-E9C1E53FFAC0}">
      <dgm:prSet/>
      <dgm:spPr/>
      <dgm:t>
        <a:bodyPr/>
        <a:lstStyle/>
        <a:p>
          <a:endParaRPr lang="pl-PL" b="0"/>
        </a:p>
      </dgm:t>
    </dgm:pt>
    <dgm:pt modelId="{C7B6A578-4AE7-455C-B344-A4987F3A55B5}">
      <dgm:prSet/>
      <dgm:spPr/>
      <dgm:t>
        <a:bodyPr/>
        <a:lstStyle/>
        <a:p>
          <a:r>
            <a:rPr lang="pl-PL" b="0"/>
            <a:t>7. Czyste powietrze i czysty powiat. </a:t>
          </a:r>
        </a:p>
      </dgm:t>
    </dgm:pt>
    <dgm:pt modelId="{AF879E99-86B6-4764-85F4-F2B4950C5D21}" type="parTrans" cxnId="{47D1E4D8-2A04-4B5B-9C3C-6E3D7BDA6A0B}">
      <dgm:prSet/>
      <dgm:spPr/>
      <dgm:t>
        <a:bodyPr/>
        <a:lstStyle/>
        <a:p>
          <a:endParaRPr lang="pl-PL" sz="1000" b="0"/>
        </a:p>
      </dgm:t>
    </dgm:pt>
    <dgm:pt modelId="{5EDDA829-55F6-4E1B-A1A6-8E4C0D32704C}" type="sibTrans" cxnId="{47D1E4D8-2A04-4B5B-9C3C-6E3D7BDA6A0B}">
      <dgm:prSet/>
      <dgm:spPr/>
      <dgm:t>
        <a:bodyPr/>
        <a:lstStyle/>
        <a:p>
          <a:endParaRPr lang="pl-PL" b="0"/>
        </a:p>
      </dgm:t>
    </dgm:pt>
    <dgm:pt modelId="{43D9C066-BA50-4A48-B88B-9B4CC9AB8751}">
      <dgm:prSet/>
      <dgm:spPr/>
      <dgm:t>
        <a:bodyPr/>
        <a:lstStyle/>
        <a:p>
          <a:r>
            <a:rPr lang="pl-PL" b="0"/>
            <a:t>8. Rozwinięcie i wzmocnienie procesu moderowania kształcenia, ukierunkowanego na potrzeby przyszłego rynku pracy. </a:t>
          </a:r>
        </a:p>
      </dgm:t>
    </dgm:pt>
    <dgm:pt modelId="{C8CCE9F8-9284-4257-AB5C-D661753E35AF}" type="parTrans" cxnId="{EF0053F7-19BB-4157-AC1A-237DFAB925F6}">
      <dgm:prSet/>
      <dgm:spPr/>
      <dgm:t>
        <a:bodyPr/>
        <a:lstStyle/>
        <a:p>
          <a:endParaRPr lang="pl-PL" sz="1000" b="0"/>
        </a:p>
      </dgm:t>
    </dgm:pt>
    <dgm:pt modelId="{E840ED8E-79A7-43EE-AE90-78A117CF6259}" type="sibTrans" cxnId="{EF0053F7-19BB-4157-AC1A-237DFAB925F6}">
      <dgm:prSet/>
      <dgm:spPr/>
      <dgm:t>
        <a:bodyPr/>
        <a:lstStyle/>
        <a:p>
          <a:endParaRPr lang="pl-PL" b="0"/>
        </a:p>
      </dgm:t>
    </dgm:pt>
    <dgm:pt modelId="{325AE893-5A8C-4FC1-A3B8-726D585F1421}">
      <dgm:prSet/>
      <dgm:spPr/>
      <dgm:t>
        <a:bodyPr/>
        <a:lstStyle/>
        <a:p>
          <a:r>
            <a:rPr lang="pl-PL" b="0"/>
            <a:t>9. Wzmocnienie systemu opieki zdrowotnej, w szczególności w wymiarze kadrowym.</a:t>
          </a:r>
        </a:p>
      </dgm:t>
    </dgm:pt>
    <dgm:pt modelId="{83B7CCE0-FC10-47B4-8014-2AB3F059C51D}" type="parTrans" cxnId="{DACF19B4-221B-4675-82E8-80D7A59CDFD6}">
      <dgm:prSet/>
      <dgm:spPr/>
      <dgm:t>
        <a:bodyPr/>
        <a:lstStyle/>
        <a:p>
          <a:endParaRPr lang="pl-PL" sz="1000" b="0"/>
        </a:p>
      </dgm:t>
    </dgm:pt>
    <dgm:pt modelId="{2A7BE378-2EEF-41FD-99F6-EC8EA47D171D}" type="sibTrans" cxnId="{DACF19B4-221B-4675-82E8-80D7A59CDFD6}">
      <dgm:prSet/>
      <dgm:spPr/>
      <dgm:t>
        <a:bodyPr/>
        <a:lstStyle/>
        <a:p>
          <a:endParaRPr lang="pl-PL" b="0"/>
        </a:p>
      </dgm:t>
    </dgm:pt>
    <dgm:pt modelId="{D6C39DA0-DE96-46A3-8808-1B201472A144}">
      <dgm:prSet/>
      <dgm:spPr/>
      <dgm:t>
        <a:bodyPr/>
        <a:lstStyle/>
        <a:p>
          <a:r>
            <a:rPr lang="pl-PL" b="0"/>
            <a:t>10. Dostosowanie systemu pomocy społecznej do zmieniających się potrzeb i trendów, w szczególności związanych ze starzejącym się społeczeństwem.</a:t>
          </a:r>
        </a:p>
      </dgm:t>
    </dgm:pt>
    <dgm:pt modelId="{1E7B98B9-A15C-4AEC-8A5C-082C95A89675}" type="parTrans" cxnId="{B29EED0D-8FEF-455A-98F3-3E64297317D5}">
      <dgm:prSet/>
      <dgm:spPr/>
      <dgm:t>
        <a:bodyPr/>
        <a:lstStyle/>
        <a:p>
          <a:endParaRPr lang="pl-PL" sz="1000" b="0"/>
        </a:p>
      </dgm:t>
    </dgm:pt>
    <dgm:pt modelId="{13006BCF-BB37-4317-A170-F45E7A6192B3}" type="sibTrans" cxnId="{B29EED0D-8FEF-455A-98F3-3E64297317D5}">
      <dgm:prSet/>
      <dgm:spPr/>
      <dgm:t>
        <a:bodyPr/>
        <a:lstStyle/>
        <a:p>
          <a:endParaRPr lang="pl-PL" b="0"/>
        </a:p>
      </dgm:t>
    </dgm:pt>
    <dgm:pt modelId="{644C1709-A382-47FF-B7CA-D0C58D577794}">
      <dgm:prSet/>
      <dgm:spPr/>
      <dgm:t>
        <a:bodyPr/>
        <a:lstStyle/>
        <a:p>
          <a:r>
            <a:rPr lang="pl-PL" b="0"/>
            <a:t>11. </a:t>
          </a:r>
          <a:r>
            <a:rPr lang="pl-PL"/>
            <a:t>Rozwój oferty kulturalnej i rekreacyjnej oraz jej integrowanie i moderowanie w powiecie gnieźnieńskim. </a:t>
          </a:r>
          <a:r>
            <a:rPr lang="pl-PL" b="0"/>
            <a:t> </a:t>
          </a:r>
        </a:p>
      </dgm:t>
    </dgm:pt>
    <dgm:pt modelId="{2EE89539-4055-45E1-BE83-8D6C5E332737}" type="parTrans" cxnId="{06C55AE1-6AB1-4C75-8118-C8B77E5046AD}">
      <dgm:prSet/>
      <dgm:spPr/>
      <dgm:t>
        <a:bodyPr/>
        <a:lstStyle/>
        <a:p>
          <a:endParaRPr lang="pl-PL" sz="1000" b="0"/>
        </a:p>
      </dgm:t>
    </dgm:pt>
    <dgm:pt modelId="{9CCCAA08-2DB6-41FD-8419-0EFC475E1051}" type="sibTrans" cxnId="{06C55AE1-6AB1-4C75-8118-C8B77E5046AD}">
      <dgm:prSet/>
      <dgm:spPr/>
      <dgm:t>
        <a:bodyPr/>
        <a:lstStyle/>
        <a:p>
          <a:endParaRPr lang="pl-PL" b="0"/>
        </a:p>
      </dgm:t>
    </dgm:pt>
    <dgm:pt modelId="{DCA6816F-B30B-43D6-A4B5-CF86F484A520}">
      <dgm:prSet/>
      <dgm:spPr/>
      <dgm:t>
        <a:bodyPr/>
        <a:lstStyle/>
        <a:p>
          <a:r>
            <a:rPr lang="pl-PL" b="0"/>
            <a:t>12. </a:t>
          </a:r>
          <a:r>
            <a:rPr lang="pl-PL"/>
            <a:t>Rozwijanie nowoczesnych i dostępnych instytucji powiatu (baza, kadry, w tym specjalistyczne, cyfryzacja, współpraca). </a:t>
          </a:r>
          <a:endParaRPr lang="pl-PL" b="0"/>
        </a:p>
      </dgm:t>
    </dgm:pt>
    <dgm:pt modelId="{09F6E34A-0A2D-48AC-AF6D-BF462CF771CB}" type="parTrans" cxnId="{A0951A88-EAD2-40E6-8759-DC9C4F4401E1}">
      <dgm:prSet/>
      <dgm:spPr/>
      <dgm:t>
        <a:bodyPr/>
        <a:lstStyle/>
        <a:p>
          <a:endParaRPr lang="pl-PL" sz="1000" b="0"/>
        </a:p>
      </dgm:t>
    </dgm:pt>
    <dgm:pt modelId="{47610997-E6E6-4E48-B6F6-8E20D1F4F81B}" type="sibTrans" cxnId="{A0951A88-EAD2-40E6-8759-DC9C4F4401E1}">
      <dgm:prSet/>
      <dgm:spPr/>
      <dgm:t>
        <a:bodyPr/>
        <a:lstStyle/>
        <a:p>
          <a:endParaRPr lang="pl-PL" b="0"/>
        </a:p>
      </dgm:t>
    </dgm:pt>
    <dgm:pt modelId="{1F78564D-5DE7-4FB6-9C91-F5D8A4C4C484}" type="pres">
      <dgm:prSet presAssocID="{9246975B-3066-4688-9C07-456597C272CD}" presName="diagram" presStyleCnt="0">
        <dgm:presLayoutVars>
          <dgm:dir/>
          <dgm:resizeHandles val="exact"/>
        </dgm:presLayoutVars>
      </dgm:prSet>
      <dgm:spPr/>
    </dgm:pt>
    <dgm:pt modelId="{03FEFDBF-A086-44B8-ACFF-D45265535848}" type="pres">
      <dgm:prSet presAssocID="{E72F16FF-FE39-4FEE-9D49-495A386ABB4C}" presName="node" presStyleLbl="node1" presStyleIdx="0" presStyleCnt="12">
        <dgm:presLayoutVars>
          <dgm:bulletEnabled val="1"/>
        </dgm:presLayoutVars>
      </dgm:prSet>
      <dgm:spPr/>
    </dgm:pt>
    <dgm:pt modelId="{7FB6C809-5E10-4C47-B845-5B5424F0C178}" type="pres">
      <dgm:prSet presAssocID="{6DE5249C-BB9A-4203-B98C-37B4F64527A7}" presName="sibTrans" presStyleCnt="0"/>
      <dgm:spPr/>
    </dgm:pt>
    <dgm:pt modelId="{CC5D0F7E-E299-4B94-8874-3CDC8D20B13F}" type="pres">
      <dgm:prSet presAssocID="{6B01ABD6-8C43-4809-8AE3-FC32555B7832}" presName="node" presStyleLbl="node1" presStyleIdx="1" presStyleCnt="12">
        <dgm:presLayoutVars>
          <dgm:bulletEnabled val="1"/>
        </dgm:presLayoutVars>
      </dgm:prSet>
      <dgm:spPr/>
    </dgm:pt>
    <dgm:pt modelId="{EB9B8BD7-E924-4104-A6EA-56717AE28668}" type="pres">
      <dgm:prSet presAssocID="{8FE2800B-A282-450E-8431-32E9DCA7BBBF}" presName="sibTrans" presStyleCnt="0"/>
      <dgm:spPr/>
    </dgm:pt>
    <dgm:pt modelId="{59136657-677B-4088-B545-A87DF57FDE6F}" type="pres">
      <dgm:prSet presAssocID="{9AAC9D16-2EFC-4705-994F-CACD00AD043A}" presName="node" presStyleLbl="node1" presStyleIdx="2" presStyleCnt="12">
        <dgm:presLayoutVars>
          <dgm:bulletEnabled val="1"/>
        </dgm:presLayoutVars>
      </dgm:prSet>
      <dgm:spPr/>
    </dgm:pt>
    <dgm:pt modelId="{1F0590C2-B74D-441B-9E4D-EFB00F09E943}" type="pres">
      <dgm:prSet presAssocID="{AE273864-CCDF-450F-8246-BFA8EA29DB8A}" presName="sibTrans" presStyleCnt="0"/>
      <dgm:spPr/>
    </dgm:pt>
    <dgm:pt modelId="{79982800-D80A-4D0C-B789-DC3728A1B591}" type="pres">
      <dgm:prSet presAssocID="{55514D0B-6490-4222-9AD3-28D4BFA753F9}" presName="node" presStyleLbl="node1" presStyleIdx="3" presStyleCnt="12">
        <dgm:presLayoutVars>
          <dgm:bulletEnabled val="1"/>
        </dgm:presLayoutVars>
      </dgm:prSet>
      <dgm:spPr/>
    </dgm:pt>
    <dgm:pt modelId="{A324D393-A0F8-41A2-B04E-5672C3EA7D13}" type="pres">
      <dgm:prSet presAssocID="{F7BF6E25-1A5F-4889-8962-53FE32D18927}" presName="sibTrans" presStyleCnt="0"/>
      <dgm:spPr/>
    </dgm:pt>
    <dgm:pt modelId="{9BA41EE3-5E62-4918-AE0D-78A2C8FC778E}" type="pres">
      <dgm:prSet presAssocID="{777D7A85-A70A-4249-A619-A355B8A4AD0B}" presName="node" presStyleLbl="node1" presStyleIdx="4" presStyleCnt="12">
        <dgm:presLayoutVars>
          <dgm:bulletEnabled val="1"/>
        </dgm:presLayoutVars>
      </dgm:prSet>
      <dgm:spPr/>
    </dgm:pt>
    <dgm:pt modelId="{E4142115-BF86-4821-B16E-842D62F8E639}" type="pres">
      <dgm:prSet presAssocID="{C156346E-6F55-4432-B197-9C8DAB0F4619}" presName="sibTrans" presStyleCnt="0"/>
      <dgm:spPr/>
    </dgm:pt>
    <dgm:pt modelId="{2997ADC6-FAB2-408C-82DD-CF92B5D2A8B3}" type="pres">
      <dgm:prSet presAssocID="{C99038A5-F914-4FC2-943A-5A03A9659653}" presName="node" presStyleLbl="node1" presStyleIdx="5" presStyleCnt="12">
        <dgm:presLayoutVars>
          <dgm:bulletEnabled val="1"/>
        </dgm:presLayoutVars>
      </dgm:prSet>
      <dgm:spPr/>
    </dgm:pt>
    <dgm:pt modelId="{13BFAFA1-4E6C-4729-97FE-124FE08E13DB}" type="pres">
      <dgm:prSet presAssocID="{EE3690F2-4714-4294-B372-1933E5CE4771}" presName="sibTrans" presStyleCnt="0"/>
      <dgm:spPr/>
    </dgm:pt>
    <dgm:pt modelId="{B3119874-3245-4A70-A474-24564D8C9EEB}" type="pres">
      <dgm:prSet presAssocID="{C7B6A578-4AE7-455C-B344-A4987F3A55B5}" presName="node" presStyleLbl="node1" presStyleIdx="6" presStyleCnt="12">
        <dgm:presLayoutVars>
          <dgm:bulletEnabled val="1"/>
        </dgm:presLayoutVars>
      </dgm:prSet>
      <dgm:spPr/>
    </dgm:pt>
    <dgm:pt modelId="{454B9654-83EB-437A-96EE-D9910A2DF353}" type="pres">
      <dgm:prSet presAssocID="{5EDDA829-55F6-4E1B-A1A6-8E4C0D32704C}" presName="sibTrans" presStyleCnt="0"/>
      <dgm:spPr/>
    </dgm:pt>
    <dgm:pt modelId="{7429AA16-1DB8-4129-A5B5-7A218888D42C}" type="pres">
      <dgm:prSet presAssocID="{43D9C066-BA50-4A48-B88B-9B4CC9AB8751}" presName="node" presStyleLbl="node1" presStyleIdx="7" presStyleCnt="12">
        <dgm:presLayoutVars>
          <dgm:bulletEnabled val="1"/>
        </dgm:presLayoutVars>
      </dgm:prSet>
      <dgm:spPr/>
    </dgm:pt>
    <dgm:pt modelId="{3F4D1BCF-9404-4BB1-BE1D-4B6D87BC1270}" type="pres">
      <dgm:prSet presAssocID="{E840ED8E-79A7-43EE-AE90-78A117CF6259}" presName="sibTrans" presStyleCnt="0"/>
      <dgm:spPr/>
    </dgm:pt>
    <dgm:pt modelId="{6D077E56-1D88-4FC0-9CF5-5FFD3CE5A88F}" type="pres">
      <dgm:prSet presAssocID="{325AE893-5A8C-4FC1-A3B8-726D585F1421}" presName="node" presStyleLbl="node1" presStyleIdx="8" presStyleCnt="12">
        <dgm:presLayoutVars>
          <dgm:bulletEnabled val="1"/>
        </dgm:presLayoutVars>
      </dgm:prSet>
      <dgm:spPr/>
    </dgm:pt>
    <dgm:pt modelId="{A6541B9B-6E5E-4FA8-921C-90AD54E56DC4}" type="pres">
      <dgm:prSet presAssocID="{2A7BE378-2EEF-41FD-99F6-EC8EA47D171D}" presName="sibTrans" presStyleCnt="0"/>
      <dgm:spPr/>
    </dgm:pt>
    <dgm:pt modelId="{DB417CA6-FD92-4652-ABC1-0C7FD8523542}" type="pres">
      <dgm:prSet presAssocID="{D6C39DA0-DE96-46A3-8808-1B201472A144}" presName="node" presStyleLbl="node1" presStyleIdx="9" presStyleCnt="12">
        <dgm:presLayoutVars>
          <dgm:bulletEnabled val="1"/>
        </dgm:presLayoutVars>
      </dgm:prSet>
      <dgm:spPr/>
    </dgm:pt>
    <dgm:pt modelId="{9A877CCF-C284-45D7-8386-5A0B172102E2}" type="pres">
      <dgm:prSet presAssocID="{13006BCF-BB37-4317-A170-F45E7A6192B3}" presName="sibTrans" presStyleCnt="0"/>
      <dgm:spPr/>
    </dgm:pt>
    <dgm:pt modelId="{0A3F590C-C50A-486A-A978-90646492190C}" type="pres">
      <dgm:prSet presAssocID="{644C1709-A382-47FF-B7CA-D0C58D577794}" presName="node" presStyleLbl="node1" presStyleIdx="10" presStyleCnt="12">
        <dgm:presLayoutVars>
          <dgm:bulletEnabled val="1"/>
        </dgm:presLayoutVars>
      </dgm:prSet>
      <dgm:spPr/>
    </dgm:pt>
    <dgm:pt modelId="{5CE952FA-1E9A-44B1-AAE5-CA11E2A759CD}" type="pres">
      <dgm:prSet presAssocID="{9CCCAA08-2DB6-41FD-8419-0EFC475E1051}" presName="sibTrans" presStyleCnt="0"/>
      <dgm:spPr/>
    </dgm:pt>
    <dgm:pt modelId="{355C5731-94C4-4094-B875-8E5BCBE1EAAC}" type="pres">
      <dgm:prSet presAssocID="{DCA6816F-B30B-43D6-A4B5-CF86F484A520}" presName="node" presStyleLbl="node1" presStyleIdx="11" presStyleCnt="12">
        <dgm:presLayoutVars>
          <dgm:bulletEnabled val="1"/>
        </dgm:presLayoutVars>
      </dgm:prSet>
      <dgm:spPr/>
    </dgm:pt>
  </dgm:ptLst>
  <dgm:cxnLst>
    <dgm:cxn modelId="{4604EA05-2D2F-4C97-949B-A5233AF4D73D}" type="presOf" srcId="{6B01ABD6-8C43-4809-8AE3-FC32555B7832}" destId="{CC5D0F7E-E299-4B94-8874-3CDC8D20B13F}" srcOrd="0" destOrd="0" presId="urn:microsoft.com/office/officeart/2005/8/layout/default#1"/>
    <dgm:cxn modelId="{B29EED0D-8FEF-455A-98F3-3E64297317D5}" srcId="{9246975B-3066-4688-9C07-456597C272CD}" destId="{D6C39DA0-DE96-46A3-8808-1B201472A144}" srcOrd="9" destOrd="0" parTransId="{1E7B98B9-A15C-4AEC-8A5C-082C95A89675}" sibTransId="{13006BCF-BB37-4317-A170-F45E7A6192B3}"/>
    <dgm:cxn modelId="{8828C914-AF6B-46AE-B87B-89F79506EC9E}" type="presOf" srcId="{644C1709-A382-47FF-B7CA-D0C58D577794}" destId="{0A3F590C-C50A-486A-A978-90646492190C}" srcOrd="0" destOrd="0" presId="urn:microsoft.com/office/officeart/2005/8/layout/default#1"/>
    <dgm:cxn modelId="{73BAAB1B-2A1D-46C8-B67F-1DA51B8B83C0}" type="presOf" srcId="{43D9C066-BA50-4A48-B88B-9B4CC9AB8751}" destId="{7429AA16-1DB8-4129-A5B5-7A218888D42C}" srcOrd="0" destOrd="0" presId="urn:microsoft.com/office/officeart/2005/8/layout/default#1"/>
    <dgm:cxn modelId="{70D1871F-7379-44D3-959E-3D7D71F2CCBE}" type="presOf" srcId="{C7B6A578-4AE7-455C-B344-A4987F3A55B5}" destId="{B3119874-3245-4A70-A474-24564D8C9EEB}" srcOrd="0" destOrd="0" presId="urn:microsoft.com/office/officeart/2005/8/layout/default#1"/>
    <dgm:cxn modelId="{BEFF0B3E-9FEF-484A-8C31-23E91B4027F8}" srcId="{9246975B-3066-4688-9C07-456597C272CD}" destId="{9AAC9D16-2EFC-4705-994F-CACD00AD043A}" srcOrd="2" destOrd="0" parTransId="{D85CA3C9-B198-4249-B092-B57EB1BC42D1}" sibTransId="{AE273864-CCDF-450F-8246-BFA8EA29DB8A}"/>
    <dgm:cxn modelId="{54E08760-B58B-4755-93C5-47CEBE388C89}" type="presOf" srcId="{DCA6816F-B30B-43D6-A4B5-CF86F484A520}" destId="{355C5731-94C4-4094-B875-8E5BCBE1EAAC}" srcOrd="0" destOrd="0" presId="urn:microsoft.com/office/officeart/2005/8/layout/default#1"/>
    <dgm:cxn modelId="{75E61743-AAF9-443B-AE61-FE782EE7586D}" type="presOf" srcId="{9AAC9D16-2EFC-4705-994F-CACD00AD043A}" destId="{59136657-677B-4088-B545-A87DF57FDE6F}" srcOrd="0" destOrd="0" presId="urn:microsoft.com/office/officeart/2005/8/layout/default#1"/>
    <dgm:cxn modelId="{68F6336B-3A4D-4D7A-AEDC-DC1D004A51B6}" type="presOf" srcId="{55514D0B-6490-4222-9AD3-28D4BFA753F9}" destId="{79982800-D80A-4D0C-B789-DC3728A1B591}" srcOrd="0" destOrd="0" presId="urn:microsoft.com/office/officeart/2005/8/layout/default#1"/>
    <dgm:cxn modelId="{EB176F54-7080-4FEB-95A4-283DB83CE4E7}" srcId="{9246975B-3066-4688-9C07-456597C272CD}" destId="{6B01ABD6-8C43-4809-8AE3-FC32555B7832}" srcOrd="1" destOrd="0" parTransId="{EDC3C225-63E4-4536-91F4-3F4554908320}" sibTransId="{8FE2800B-A282-450E-8431-32E9DCA7BBBF}"/>
    <dgm:cxn modelId="{17699677-A459-42F1-973A-0182FF6ED93F}" srcId="{9246975B-3066-4688-9C07-456597C272CD}" destId="{777D7A85-A70A-4249-A619-A355B8A4AD0B}" srcOrd="4" destOrd="0" parTransId="{094915B4-15D5-4319-B09D-2AC1D96B7081}" sibTransId="{C156346E-6F55-4432-B197-9C8DAB0F4619}"/>
    <dgm:cxn modelId="{A0951A88-EAD2-40E6-8759-DC9C4F4401E1}" srcId="{9246975B-3066-4688-9C07-456597C272CD}" destId="{DCA6816F-B30B-43D6-A4B5-CF86F484A520}" srcOrd="11" destOrd="0" parTransId="{09F6E34A-0A2D-48AC-AF6D-BF462CF771CB}" sibTransId="{47610997-E6E6-4E48-B6F6-8E20D1F4F81B}"/>
    <dgm:cxn modelId="{F6FA3BAC-5930-4B4B-B5A1-83458621CE89}" type="presOf" srcId="{325AE893-5A8C-4FC1-A3B8-726D585F1421}" destId="{6D077E56-1D88-4FC0-9CF5-5FFD3CE5A88F}" srcOrd="0" destOrd="0" presId="urn:microsoft.com/office/officeart/2005/8/layout/default#1"/>
    <dgm:cxn modelId="{DACF19B4-221B-4675-82E8-80D7A59CDFD6}" srcId="{9246975B-3066-4688-9C07-456597C272CD}" destId="{325AE893-5A8C-4FC1-A3B8-726D585F1421}" srcOrd="8" destOrd="0" parTransId="{83B7CCE0-FC10-47B4-8014-2AB3F059C51D}" sibTransId="{2A7BE378-2EEF-41FD-99F6-EC8EA47D171D}"/>
    <dgm:cxn modelId="{12D78BB8-25E1-495D-9A38-E9C1E53FFAC0}" srcId="{9246975B-3066-4688-9C07-456597C272CD}" destId="{C99038A5-F914-4FC2-943A-5A03A9659653}" srcOrd="5" destOrd="0" parTransId="{EDBA064E-ACB1-4BD8-8A9F-B78F2AD54EE6}" sibTransId="{EE3690F2-4714-4294-B372-1933E5CE4771}"/>
    <dgm:cxn modelId="{2FEFBEBB-3E91-4E8D-88DC-DD757C3BC939}" srcId="{9246975B-3066-4688-9C07-456597C272CD}" destId="{E72F16FF-FE39-4FEE-9D49-495A386ABB4C}" srcOrd="0" destOrd="0" parTransId="{21D3C6A4-6FBD-485B-A3A2-995E7BCDB6DC}" sibTransId="{6DE5249C-BB9A-4203-B98C-37B4F64527A7}"/>
    <dgm:cxn modelId="{842DE3CA-380E-492F-B6F7-DBA90B055F60}" type="presOf" srcId="{9246975B-3066-4688-9C07-456597C272CD}" destId="{1F78564D-5DE7-4FB6-9C91-F5D8A4C4C484}" srcOrd="0" destOrd="0" presId="urn:microsoft.com/office/officeart/2005/8/layout/default#1"/>
    <dgm:cxn modelId="{47D1E4D8-2A04-4B5B-9C3C-6E3D7BDA6A0B}" srcId="{9246975B-3066-4688-9C07-456597C272CD}" destId="{C7B6A578-4AE7-455C-B344-A4987F3A55B5}" srcOrd="6" destOrd="0" parTransId="{AF879E99-86B6-4764-85F4-F2B4950C5D21}" sibTransId="{5EDDA829-55F6-4E1B-A1A6-8E4C0D32704C}"/>
    <dgm:cxn modelId="{E5788EDA-6FC2-4D72-87AC-D3F9BD9DDC59}" srcId="{9246975B-3066-4688-9C07-456597C272CD}" destId="{55514D0B-6490-4222-9AD3-28D4BFA753F9}" srcOrd="3" destOrd="0" parTransId="{A8C108D4-CAD7-4840-A7B6-8A5181C0E138}" sibTransId="{F7BF6E25-1A5F-4889-8962-53FE32D18927}"/>
    <dgm:cxn modelId="{06C55AE1-6AB1-4C75-8118-C8B77E5046AD}" srcId="{9246975B-3066-4688-9C07-456597C272CD}" destId="{644C1709-A382-47FF-B7CA-D0C58D577794}" srcOrd="10" destOrd="0" parTransId="{2EE89539-4055-45E1-BE83-8D6C5E332737}" sibTransId="{9CCCAA08-2DB6-41FD-8419-0EFC475E1051}"/>
    <dgm:cxn modelId="{56A345E7-DF4E-48B8-A81C-338AE47DF102}" type="presOf" srcId="{E72F16FF-FE39-4FEE-9D49-495A386ABB4C}" destId="{03FEFDBF-A086-44B8-ACFF-D45265535848}" srcOrd="0" destOrd="0" presId="urn:microsoft.com/office/officeart/2005/8/layout/default#1"/>
    <dgm:cxn modelId="{071B34ED-8687-4D2F-8A6C-7725AC6CACE3}" type="presOf" srcId="{777D7A85-A70A-4249-A619-A355B8A4AD0B}" destId="{9BA41EE3-5E62-4918-AE0D-78A2C8FC778E}" srcOrd="0" destOrd="0" presId="urn:microsoft.com/office/officeart/2005/8/layout/default#1"/>
    <dgm:cxn modelId="{EF0053F7-19BB-4157-AC1A-237DFAB925F6}" srcId="{9246975B-3066-4688-9C07-456597C272CD}" destId="{43D9C066-BA50-4A48-B88B-9B4CC9AB8751}" srcOrd="7" destOrd="0" parTransId="{C8CCE9F8-9284-4257-AB5C-D661753E35AF}" sibTransId="{E840ED8E-79A7-43EE-AE90-78A117CF6259}"/>
    <dgm:cxn modelId="{4914DEFB-6022-4380-9256-F801C564D03E}" type="presOf" srcId="{C99038A5-F914-4FC2-943A-5A03A9659653}" destId="{2997ADC6-FAB2-408C-82DD-CF92B5D2A8B3}" srcOrd="0" destOrd="0" presId="urn:microsoft.com/office/officeart/2005/8/layout/default#1"/>
    <dgm:cxn modelId="{4E8174FE-7651-4DEB-B296-C2840CD408F4}" type="presOf" srcId="{D6C39DA0-DE96-46A3-8808-1B201472A144}" destId="{DB417CA6-FD92-4652-ABC1-0C7FD8523542}" srcOrd="0" destOrd="0" presId="urn:microsoft.com/office/officeart/2005/8/layout/default#1"/>
    <dgm:cxn modelId="{D1DB695B-3747-4074-A190-4F190DA7AF61}" type="presParOf" srcId="{1F78564D-5DE7-4FB6-9C91-F5D8A4C4C484}" destId="{03FEFDBF-A086-44B8-ACFF-D45265535848}" srcOrd="0" destOrd="0" presId="urn:microsoft.com/office/officeart/2005/8/layout/default#1"/>
    <dgm:cxn modelId="{FDE46B15-C6A3-4A7F-9BBA-4E9EE35BDBC3}" type="presParOf" srcId="{1F78564D-5DE7-4FB6-9C91-F5D8A4C4C484}" destId="{7FB6C809-5E10-4C47-B845-5B5424F0C178}" srcOrd="1" destOrd="0" presId="urn:microsoft.com/office/officeart/2005/8/layout/default#1"/>
    <dgm:cxn modelId="{C4F7D442-AC40-4ACE-8B2E-65F6AC42B69F}" type="presParOf" srcId="{1F78564D-5DE7-4FB6-9C91-F5D8A4C4C484}" destId="{CC5D0F7E-E299-4B94-8874-3CDC8D20B13F}" srcOrd="2" destOrd="0" presId="urn:microsoft.com/office/officeart/2005/8/layout/default#1"/>
    <dgm:cxn modelId="{6D107804-4EE6-44CE-9755-F124B47D23A8}" type="presParOf" srcId="{1F78564D-5DE7-4FB6-9C91-F5D8A4C4C484}" destId="{EB9B8BD7-E924-4104-A6EA-56717AE28668}" srcOrd="3" destOrd="0" presId="urn:microsoft.com/office/officeart/2005/8/layout/default#1"/>
    <dgm:cxn modelId="{8C3C448E-258B-428C-8D11-9CDFA5335791}" type="presParOf" srcId="{1F78564D-5DE7-4FB6-9C91-F5D8A4C4C484}" destId="{59136657-677B-4088-B545-A87DF57FDE6F}" srcOrd="4" destOrd="0" presId="urn:microsoft.com/office/officeart/2005/8/layout/default#1"/>
    <dgm:cxn modelId="{ABA67C7E-C62F-4253-8BF9-6B06D45A8982}" type="presParOf" srcId="{1F78564D-5DE7-4FB6-9C91-F5D8A4C4C484}" destId="{1F0590C2-B74D-441B-9E4D-EFB00F09E943}" srcOrd="5" destOrd="0" presId="urn:microsoft.com/office/officeart/2005/8/layout/default#1"/>
    <dgm:cxn modelId="{ECB704C5-5383-475E-9953-DFF818063358}" type="presParOf" srcId="{1F78564D-5DE7-4FB6-9C91-F5D8A4C4C484}" destId="{79982800-D80A-4D0C-B789-DC3728A1B591}" srcOrd="6" destOrd="0" presId="urn:microsoft.com/office/officeart/2005/8/layout/default#1"/>
    <dgm:cxn modelId="{EFFCEB92-1607-449C-8E39-6DE2FDDB6D2E}" type="presParOf" srcId="{1F78564D-5DE7-4FB6-9C91-F5D8A4C4C484}" destId="{A324D393-A0F8-41A2-B04E-5672C3EA7D13}" srcOrd="7" destOrd="0" presId="urn:microsoft.com/office/officeart/2005/8/layout/default#1"/>
    <dgm:cxn modelId="{75697714-C8A5-42E7-8603-557CC2E20702}" type="presParOf" srcId="{1F78564D-5DE7-4FB6-9C91-F5D8A4C4C484}" destId="{9BA41EE3-5E62-4918-AE0D-78A2C8FC778E}" srcOrd="8" destOrd="0" presId="urn:microsoft.com/office/officeart/2005/8/layout/default#1"/>
    <dgm:cxn modelId="{0C595AF4-A850-4D57-A255-255825FD8A17}" type="presParOf" srcId="{1F78564D-5DE7-4FB6-9C91-F5D8A4C4C484}" destId="{E4142115-BF86-4821-B16E-842D62F8E639}" srcOrd="9" destOrd="0" presId="urn:microsoft.com/office/officeart/2005/8/layout/default#1"/>
    <dgm:cxn modelId="{F64CC091-6BB0-4713-BAE7-F5B0928104DB}" type="presParOf" srcId="{1F78564D-5DE7-4FB6-9C91-F5D8A4C4C484}" destId="{2997ADC6-FAB2-408C-82DD-CF92B5D2A8B3}" srcOrd="10" destOrd="0" presId="urn:microsoft.com/office/officeart/2005/8/layout/default#1"/>
    <dgm:cxn modelId="{AF47063E-5F3C-4172-9E44-B0DF0C46497F}" type="presParOf" srcId="{1F78564D-5DE7-4FB6-9C91-F5D8A4C4C484}" destId="{13BFAFA1-4E6C-4729-97FE-124FE08E13DB}" srcOrd="11" destOrd="0" presId="urn:microsoft.com/office/officeart/2005/8/layout/default#1"/>
    <dgm:cxn modelId="{C8704513-51DC-4E8E-AD76-32EAAADA56C9}" type="presParOf" srcId="{1F78564D-5DE7-4FB6-9C91-F5D8A4C4C484}" destId="{B3119874-3245-4A70-A474-24564D8C9EEB}" srcOrd="12" destOrd="0" presId="urn:microsoft.com/office/officeart/2005/8/layout/default#1"/>
    <dgm:cxn modelId="{5919B2C3-9BEE-4FBC-B84B-D6874B1980FD}" type="presParOf" srcId="{1F78564D-5DE7-4FB6-9C91-F5D8A4C4C484}" destId="{454B9654-83EB-437A-96EE-D9910A2DF353}" srcOrd="13" destOrd="0" presId="urn:microsoft.com/office/officeart/2005/8/layout/default#1"/>
    <dgm:cxn modelId="{6310A2F9-0368-4ABE-AB14-FA28A5186656}" type="presParOf" srcId="{1F78564D-5DE7-4FB6-9C91-F5D8A4C4C484}" destId="{7429AA16-1DB8-4129-A5B5-7A218888D42C}" srcOrd="14" destOrd="0" presId="urn:microsoft.com/office/officeart/2005/8/layout/default#1"/>
    <dgm:cxn modelId="{EBA4BD3C-6CD3-47B9-8959-648ABACB411A}" type="presParOf" srcId="{1F78564D-5DE7-4FB6-9C91-F5D8A4C4C484}" destId="{3F4D1BCF-9404-4BB1-BE1D-4B6D87BC1270}" srcOrd="15" destOrd="0" presId="urn:microsoft.com/office/officeart/2005/8/layout/default#1"/>
    <dgm:cxn modelId="{2E7686F9-C8E3-40BB-886E-6CED9D968428}" type="presParOf" srcId="{1F78564D-5DE7-4FB6-9C91-F5D8A4C4C484}" destId="{6D077E56-1D88-4FC0-9CF5-5FFD3CE5A88F}" srcOrd="16" destOrd="0" presId="urn:microsoft.com/office/officeart/2005/8/layout/default#1"/>
    <dgm:cxn modelId="{C262A377-6A9F-4571-98B9-39FAD4FE8D4B}" type="presParOf" srcId="{1F78564D-5DE7-4FB6-9C91-F5D8A4C4C484}" destId="{A6541B9B-6E5E-4FA8-921C-90AD54E56DC4}" srcOrd="17" destOrd="0" presId="urn:microsoft.com/office/officeart/2005/8/layout/default#1"/>
    <dgm:cxn modelId="{32304885-DB87-46E5-97CB-19857B988CEC}" type="presParOf" srcId="{1F78564D-5DE7-4FB6-9C91-F5D8A4C4C484}" destId="{DB417CA6-FD92-4652-ABC1-0C7FD8523542}" srcOrd="18" destOrd="0" presId="urn:microsoft.com/office/officeart/2005/8/layout/default#1"/>
    <dgm:cxn modelId="{8A2CDA17-3529-4E3F-B0B5-408B6DD2693D}" type="presParOf" srcId="{1F78564D-5DE7-4FB6-9C91-F5D8A4C4C484}" destId="{9A877CCF-C284-45D7-8386-5A0B172102E2}" srcOrd="19" destOrd="0" presId="urn:microsoft.com/office/officeart/2005/8/layout/default#1"/>
    <dgm:cxn modelId="{AD1D1815-AF02-4ED3-AC52-ED0B847520FF}" type="presParOf" srcId="{1F78564D-5DE7-4FB6-9C91-F5D8A4C4C484}" destId="{0A3F590C-C50A-486A-A978-90646492190C}" srcOrd="20" destOrd="0" presId="urn:microsoft.com/office/officeart/2005/8/layout/default#1"/>
    <dgm:cxn modelId="{329E403A-477B-4A74-B516-75BB3FE62111}" type="presParOf" srcId="{1F78564D-5DE7-4FB6-9C91-F5D8A4C4C484}" destId="{5CE952FA-1E9A-44B1-AAE5-CA11E2A759CD}" srcOrd="21" destOrd="0" presId="urn:microsoft.com/office/officeart/2005/8/layout/default#1"/>
    <dgm:cxn modelId="{B45F4B35-E6B4-4503-9218-6D77E361D0AE}" type="presParOf" srcId="{1F78564D-5DE7-4FB6-9C91-F5D8A4C4C484}" destId="{355C5731-94C4-4094-B875-8E5BCBE1EAAC}" srcOrd="2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D105CAF-7EC2-4A5D-B88F-C3D7105EE7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A1023CEB-CDE9-46D4-828A-8F24C658812C}">
      <dgm:prSet/>
      <dgm:spPr/>
      <dgm:t>
        <a:bodyPr/>
        <a:lstStyle/>
        <a:p>
          <a:r>
            <a:rPr lang="pl-PL"/>
            <a:t>Priorytet 3.1. Nowoczesne technologie usług publicznych</a:t>
          </a:r>
        </a:p>
      </dgm:t>
    </dgm:pt>
    <dgm:pt modelId="{D0DE9C7B-E517-408C-AFDE-011A34615C0E}" type="parTrans" cxnId="{A35CCC8E-06F1-4970-88E5-C784E6B33FE4}">
      <dgm:prSet/>
      <dgm:spPr/>
      <dgm:t>
        <a:bodyPr/>
        <a:lstStyle/>
        <a:p>
          <a:endParaRPr lang="pl-PL"/>
        </a:p>
      </dgm:t>
    </dgm:pt>
    <dgm:pt modelId="{E1D88571-E7D5-48AD-8980-7D433377843A}" type="sibTrans" cxnId="{A35CCC8E-06F1-4970-88E5-C784E6B33FE4}">
      <dgm:prSet/>
      <dgm:spPr/>
      <dgm:t>
        <a:bodyPr/>
        <a:lstStyle/>
        <a:p>
          <a:endParaRPr lang="pl-PL"/>
        </a:p>
      </dgm:t>
    </dgm:pt>
    <dgm:pt modelId="{D1D49FBC-9203-4C7F-B34A-8887A0626F18}" type="pres">
      <dgm:prSet presAssocID="{DD105CAF-7EC2-4A5D-B88F-C3D7105EE7B6}" presName="linear" presStyleCnt="0">
        <dgm:presLayoutVars>
          <dgm:animLvl val="lvl"/>
          <dgm:resizeHandles val="exact"/>
        </dgm:presLayoutVars>
      </dgm:prSet>
      <dgm:spPr/>
    </dgm:pt>
    <dgm:pt modelId="{396C5E4B-80B6-489B-BCAB-C73CC0DFB3B6}" type="pres">
      <dgm:prSet presAssocID="{A1023CEB-CDE9-46D4-828A-8F24C658812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DD4C415-2E0E-4329-90D4-E4D358BC9DB1}" type="presOf" srcId="{A1023CEB-CDE9-46D4-828A-8F24C658812C}" destId="{396C5E4B-80B6-489B-BCAB-C73CC0DFB3B6}" srcOrd="0" destOrd="0" presId="urn:microsoft.com/office/officeart/2005/8/layout/vList2"/>
    <dgm:cxn modelId="{A35CCC8E-06F1-4970-88E5-C784E6B33FE4}" srcId="{DD105CAF-7EC2-4A5D-B88F-C3D7105EE7B6}" destId="{A1023CEB-CDE9-46D4-828A-8F24C658812C}" srcOrd="0" destOrd="0" parTransId="{D0DE9C7B-E517-408C-AFDE-011A34615C0E}" sibTransId="{E1D88571-E7D5-48AD-8980-7D433377843A}"/>
    <dgm:cxn modelId="{96A64FCC-673F-46C4-A695-466FBDCFB4EF}" type="presOf" srcId="{DD105CAF-7EC2-4A5D-B88F-C3D7105EE7B6}" destId="{D1D49FBC-9203-4C7F-B34A-8887A0626F18}" srcOrd="0" destOrd="0" presId="urn:microsoft.com/office/officeart/2005/8/layout/vList2"/>
    <dgm:cxn modelId="{910AA627-5C3C-44A6-B56A-46C85F2BE6D7}" type="presParOf" srcId="{D1D49FBC-9203-4C7F-B34A-8887A0626F18}" destId="{396C5E4B-80B6-489B-BCAB-C73CC0DFB3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864160-191F-48F8-9ECE-69741874D7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DED96E1C-5E50-4D23-BA62-6AEB2189F8A7}">
      <dgm:prSet/>
      <dgm:spPr/>
      <dgm:t>
        <a:bodyPr/>
        <a:lstStyle/>
        <a:p>
          <a:r>
            <a:rPr lang="pl-PL"/>
            <a:t>Priorytet 3.2. Rozwinięta baza instytucji powiatowych</a:t>
          </a:r>
        </a:p>
      </dgm:t>
    </dgm:pt>
    <dgm:pt modelId="{E343C477-7D96-4592-996D-23A84E65D1A3}" type="parTrans" cxnId="{85E851BC-2C90-45DD-B807-A5CD83238CC6}">
      <dgm:prSet/>
      <dgm:spPr/>
      <dgm:t>
        <a:bodyPr/>
        <a:lstStyle/>
        <a:p>
          <a:endParaRPr lang="pl-PL"/>
        </a:p>
      </dgm:t>
    </dgm:pt>
    <dgm:pt modelId="{23986191-F260-4266-B1DB-07A32DA4A233}" type="sibTrans" cxnId="{85E851BC-2C90-45DD-B807-A5CD83238CC6}">
      <dgm:prSet/>
      <dgm:spPr/>
      <dgm:t>
        <a:bodyPr/>
        <a:lstStyle/>
        <a:p>
          <a:endParaRPr lang="pl-PL"/>
        </a:p>
      </dgm:t>
    </dgm:pt>
    <dgm:pt modelId="{BCF64A00-ED63-41B8-99AB-BA11D6B8A5A7}" type="pres">
      <dgm:prSet presAssocID="{D7864160-191F-48F8-9ECE-69741874D7B8}" presName="linear" presStyleCnt="0">
        <dgm:presLayoutVars>
          <dgm:animLvl val="lvl"/>
          <dgm:resizeHandles val="exact"/>
        </dgm:presLayoutVars>
      </dgm:prSet>
      <dgm:spPr/>
    </dgm:pt>
    <dgm:pt modelId="{D66C0310-FC35-4D2E-B4FA-271386F7E126}" type="pres">
      <dgm:prSet presAssocID="{DED96E1C-5E50-4D23-BA62-6AEB2189F8A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8D5335A-4917-4F39-A5EA-E519A0687682}" type="presOf" srcId="{D7864160-191F-48F8-9ECE-69741874D7B8}" destId="{BCF64A00-ED63-41B8-99AB-BA11D6B8A5A7}" srcOrd="0" destOrd="0" presId="urn:microsoft.com/office/officeart/2005/8/layout/vList2"/>
    <dgm:cxn modelId="{85E851BC-2C90-45DD-B807-A5CD83238CC6}" srcId="{D7864160-191F-48F8-9ECE-69741874D7B8}" destId="{DED96E1C-5E50-4D23-BA62-6AEB2189F8A7}" srcOrd="0" destOrd="0" parTransId="{E343C477-7D96-4592-996D-23A84E65D1A3}" sibTransId="{23986191-F260-4266-B1DB-07A32DA4A233}"/>
    <dgm:cxn modelId="{29A8A5C9-E890-4984-8159-8C3C6F018EE1}" type="presOf" srcId="{DED96E1C-5E50-4D23-BA62-6AEB2189F8A7}" destId="{D66C0310-FC35-4D2E-B4FA-271386F7E126}" srcOrd="0" destOrd="0" presId="urn:microsoft.com/office/officeart/2005/8/layout/vList2"/>
    <dgm:cxn modelId="{E99C1AE7-7A3E-4CC2-B8A0-8C30B6844732}" type="presParOf" srcId="{BCF64A00-ED63-41B8-99AB-BA11D6B8A5A7}" destId="{D66C0310-FC35-4D2E-B4FA-271386F7E1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83FBF71-D9D3-4AB5-8837-FB2AE88E9A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03851747-0541-42A6-8FC9-7C0E1D2FE8F6}">
      <dgm:prSet/>
      <dgm:spPr/>
      <dgm:t>
        <a:bodyPr/>
        <a:lstStyle/>
        <a:p>
          <a:r>
            <a:rPr lang="pl-PL"/>
            <a:t>Priorytet 3.3. Profesjonalne kadry Powiatu</a:t>
          </a:r>
        </a:p>
      </dgm:t>
    </dgm:pt>
    <dgm:pt modelId="{4D21CD54-8363-4637-8FA9-62E1939A5E1F}" type="parTrans" cxnId="{2CBE171F-3342-4001-A2D5-79A51D499D85}">
      <dgm:prSet/>
      <dgm:spPr/>
      <dgm:t>
        <a:bodyPr/>
        <a:lstStyle/>
        <a:p>
          <a:endParaRPr lang="pl-PL"/>
        </a:p>
      </dgm:t>
    </dgm:pt>
    <dgm:pt modelId="{997882EE-DD11-4571-BA3A-009D9F0D1751}" type="sibTrans" cxnId="{2CBE171F-3342-4001-A2D5-79A51D499D85}">
      <dgm:prSet/>
      <dgm:spPr/>
      <dgm:t>
        <a:bodyPr/>
        <a:lstStyle/>
        <a:p>
          <a:endParaRPr lang="pl-PL"/>
        </a:p>
      </dgm:t>
    </dgm:pt>
    <dgm:pt modelId="{257AEC01-21A6-4427-B625-04F3D4809423}" type="pres">
      <dgm:prSet presAssocID="{983FBF71-D9D3-4AB5-8837-FB2AE88E9A3B}" presName="linear" presStyleCnt="0">
        <dgm:presLayoutVars>
          <dgm:animLvl val="lvl"/>
          <dgm:resizeHandles val="exact"/>
        </dgm:presLayoutVars>
      </dgm:prSet>
      <dgm:spPr/>
    </dgm:pt>
    <dgm:pt modelId="{E4E8481F-85CD-486F-9034-985AA2BE67EC}" type="pres">
      <dgm:prSet presAssocID="{03851747-0541-42A6-8FC9-7C0E1D2FE8F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CBE171F-3342-4001-A2D5-79A51D499D85}" srcId="{983FBF71-D9D3-4AB5-8837-FB2AE88E9A3B}" destId="{03851747-0541-42A6-8FC9-7C0E1D2FE8F6}" srcOrd="0" destOrd="0" parTransId="{4D21CD54-8363-4637-8FA9-62E1939A5E1F}" sibTransId="{997882EE-DD11-4571-BA3A-009D9F0D1751}"/>
    <dgm:cxn modelId="{91EFC56B-0504-456C-AE82-78799AFA1F05}" type="presOf" srcId="{983FBF71-D9D3-4AB5-8837-FB2AE88E9A3B}" destId="{257AEC01-21A6-4427-B625-04F3D4809423}" srcOrd="0" destOrd="0" presId="urn:microsoft.com/office/officeart/2005/8/layout/vList2"/>
    <dgm:cxn modelId="{12F57B70-0C16-4D78-91AC-D22AAB311F45}" type="presOf" srcId="{03851747-0541-42A6-8FC9-7C0E1D2FE8F6}" destId="{E4E8481F-85CD-486F-9034-985AA2BE67EC}" srcOrd="0" destOrd="0" presId="urn:microsoft.com/office/officeart/2005/8/layout/vList2"/>
    <dgm:cxn modelId="{65E52786-CC54-496B-BEA3-32A1976669E4}" type="presParOf" srcId="{257AEC01-21A6-4427-B625-04F3D4809423}" destId="{E4E8481F-85CD-486F-9034-985AA2BE67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9468C1C-CEDB-4ACE-A847-FF7BDC4DD0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15F55F08-823C-4045-96B7-D4D5F758CDED}">
      <dgm:prSet/>
      <dgm:spPr/>
      <dgm:t>
        <a:bodyPr/>
        <a:lstStyle/>
        <a:p>
          <a:r>
            <a:rPr lang="pl-PL"/>
            <a:t>Dodać priorytet 3.4. Intensyfikacja współpracy krajowej i międzynarodowej</a:t>
          </a:r>
        </a:p>
      </dgm:t>
    </dgm:pt>
    <dgm:pt modelId="{28F45A4E-905A-4FD6-9406-A1F8371B0A45}" type="parTrans" cxnId="{02ED8458-356D-43A9-AFF9-78DCFF83F99F}">
      <dgm:prSet/>
      <dgm:spPr/>
      <dgm:t>
        <a:bodyPr/>
        <a:lstStyle/>
        <a:p>
          <a:endParaRPr lang="pl-PL"/>
        </a:p>
      </dgm:t>
    </dgm:pt>
    <dgm:pt modelId="{A911D151-AF59-4D3F-BFF5-DDF3940D8E1D}" type="sibTrans" cxnId="{02ED8458-356D-43A9-AFF9-78DCFF83F99F}">
      <dgm:prSet/>
      <dgm:spPr/>
      <dgm:t>
        <a:bodyPr/>
        <a:lstStyle/>
        <a:p>
          <a:endParaRPr lang="pl-PL"/>
        </a:p>
      </dgm:t>
    </dgm:pt>
    <dgm:pt modelId="{9F3CD17E-B536-4ABB-8A1D-744186F64876}" type="pres">
      <dgm:prSet presAssocID="{29468C1C-CEDB-4ACE-A847-FF7BDC4DD0E9}" presName="linear" presStyleCnt="0">
        <dgm:presLayoutVars>
          <dgm:animLvl val="lvl"/>
          <dgm:resizeHandles val="exact"/>
        </dgm:presLayoutVars>
      </dgm:prSet>
      <dgm:spPr/>
    </dgm:pt>
    <dgm:pt modelId="{E4CD20B2-6551-45FF-A8E9-14F23C985C59}" type="pres">
      <dgm:prSet presAssocID="{15F55F08-823C-4045-96B7-D4D5F758CDE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2ED8458-356D-43A9-AFF9-78DCFF83F99F}" srcId="{29468C1C-CEDB-4ACE-A847-FF7BDC4DD0E9}" destId="{15F55F08-823C-4045-96B7-D4D5F758CDED}" srcOrd="0" destOrd="0" parTransId="{28F45A4E-905A-4FD6-9406-A1F8371B0A45}" sibTransId="{A911D151-AF59-4D3F-BFF5-DDF3940D8E1D}"/>
    <dgm:cxn modelId="{A45859A5-761A-4F5D-96DA-026AD03A86AA}" type="presOf" srcId="{29468C1C-CEDB-4ACE-A847-FF7BDC4DD0E9}" destId="{9F3CD17E-B536-4ABB-8A1D-744186F64876}" srcOrd="0" destOrd="0" presId="urn:microsoft.com/office/officeart/2005/8/layout/vList2"/>
    <dgm:cxn modelId="{779FA0E5-9C13-40E4-BB20-8601B8AC3EDE}" type="presOf" srcId="{15F55F08-823C-4045-96B7-D4D5F758CDED}" destId="{E4CD20B2-6551-45FF-A8E9-14F23C985C59}" srcOrd="0" destOrd="0" presId="urn:microsoft.com/office/officeart/2005/8/layout/vList2"/>
    <dgm:cxn modelId="{0B6ED848-3C39-47B0-8E9E-1F7230B9E0A1}" type="presParOf" srcId="{9F3CD17E-B536-4ABB-8A1D-744186F64876}" destId="{E4CD20B2-6551-45FF-A8E9-14F23C985C5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4DD08CD-E634-4E88-BC7C-A9065587B78F}" type="doc">
      <dgm:prSet loTypeId="urn:microsoft.com/office/officeart/2005/8/layout/bProcess3" loCatId="process" qsTypeId="urn:microsoft.com/office/officeart/2005/8/quickstyle/simple1" qsCatId="simple" csTypeId="urn:microsoft.com/office/officeart/2005/8/colors/accent5_2" csCatId="accent5" phldr="1"/>
      <dgm:spPr/>
    </dgm:pt>
    <dgm:pt modelId="{A1658A97-6E06-42EF-828E-4E1C89835973}">
      <dgm:prSet phldrT="[Tekst]"/>
      <dgm:spPr/>
      <dgm:t>
        <a:bodyPr/>
        <a:lstStyle/>
        <a:p>
          <a:r>
            <a:rPr lang="pl-PL"/>
            <a:t>Podmioty realizujące zadania w ujęciu rocznym </a:t>
          </a:r>
          <a:br>
            <a:rPr lang="pl-PL"/>
          </a:br>
          <a:r>
            <a:rPr lang="pl-PL"/>
            <a:t>(plan i sprawozdanie)</a:t>
          </a:r>
        </a:p>
      </dgm:t>
    </dgm:pt>
    <dgm:pt modelId="{D9F6BA82-ECE6-480B-BC19-22C9AF030583}" type="parTrans" cxnId="{B849757C-3F17-43BB-B538-4DEE620B45EE}">
      <dgm:prSet/>
      <dgm:spPr/>
      <dgm:t>
        <a:bodyPr/>
        <a:lstStyle/>
        <a:p>
          <a:endParaRPr lang="pl-PL"/>
        </a:p>
      </dgm:t>
    </dgm:pt>
    <dgm:pt modelId="{D56CEA2C-3909-41E6-ABA9-D90C07295CA8}" type="sibTrans" cxnId="{B849757C-3F17-43BB-B538-4DEE620B45EE}">
      <dgm:prSet/>
      <dgm:spPr/>
      <dgm:t>
        <a:bodyPr/>
        <a:lstStyle/>
        <a:p>
          <a:endParaRPr lang="pl-PL"/>
        </a:p>
      </dgm:t>
    </dgm:pt>
    <dgm:pt modelId="{7A93D583-75FF-41E3-9363-F2B104235F77}">
      <dgm:prSet phldrT="[Tekst]"/>
      <dgm:spPr/>
      <dgm:t>
        <a:bodyPr/>
        <a:lstStyle/>
        <a:p>
          <a:r>
            <a:rPr lang="pl-PL"/>
            <a:t>Kierownicy działań agregujący zadania do działań, wg zakresu odpowiedzialności</a:t>
          </a:r>
        </a:p>
      </dgm:t>
    </dgm:pt>
    <dgm:pt modelId="{39F61FEA-F5C9-456F-8A01-D6C4DE9796F3}" type="parTrans" cxnId="{5C969F09-DD45-4F6F-9EEA-C1DE68B999B7}">
      <dgm:prSet/>
      <dgm:spPr/>
      <dgm:t>
        <a:bodyPr/>
        <a:lstStyle/>
        <a:p>
          <a:endParaRPr lang="pl-PL"/>
        </a:p>
      </dgm:t>
    </dgm:pt>
    <dgm:pt modelId="{72F02142-F12E-4A4A-A612-E19F1C2343C1}" type="sibTrans" cxnId="{5C969F09-DD45-4F6F-9EEA-C1DE68B999B7}">
      <dgm:prSet/>
      <dgm:spPr/>
      <dgm:t>
        <a:bodyPr/>
        <a:lstStyle/>
        <a:p>
          <a:endParaRPr lang="pl-PL"/>
        </a:p>
      </dgm:t>
    </dgm:pt>
    <dgm:pt modelId="{705418D4-3519-438B-A121-720FE8EEED9B}">
      <dgm:prSet phldrT="[Tekst]"/>
      <dgm:spPr/>
      <dgm:t>
        <a:bodyPr/>
        <a:lstStyle/>
        <a:p>
          <a:r>
            <a:rPr lang="pl-PL"/>
            <a:t>Zarząd Powiatu przy wsparciu Wydziału Finansów </a:t>
          </a:r>
          <a:br>
            <a:rPr lang="pl-PL"/>
          </a:br>
          <a:r>
            <a:rPr lang="pl-PL"/>
            <a:t>(w tym decyzja o zatwierdzeniu planu rocznego) oraz przy wsparciu Wydziału Budżetu i Analiz</a:t>
          </a:r>
        </a:p>
      </dgm:t>
    </dgm:pt>
    <dgm:pt modelId="{15F30144-7211-4D31-A478-DDDF4BCC54D4}" type="parTrans" cxnId="{23020AF0-6A09-460A-BB77-4F38003E6079}">
      <dgm:prSet/>
      <dgm:spPr/>
      <dgm:t>
        <a:bodyPr/>
        <a:lstStyle/>
        <a:p>
          <a:endParaRPr lang="pl-PL"/>
        </a:p>
      </dgm:t>
    </dgm:pt>
    <dgm:pt modelId="{2C7F369F-1F8F-4947-BAD5-EB9F22FB3117}" type="sibTrans" cxnId="{23020AF0-6A09-460A-BB77-4F38003E6079}">
      <dgm:prSet/>
      <dgm:spPr/>
      <dgm:t>
        <a:bodyPr/>
        <a:lstStyle/>
        <a:p>
          <a:endParaRPr lang="pl-PL"/>
        </a:p>
      </dgm:t>
    </dgm:pt>
    <dgm:pt modelId="{9ACEF0CF-0849-4F85-96BA-99005B4CDCEA}">
      <dgm:prSet/>
      <dgm:spPr/>
      <dgm:t>
        <a:bodyPr/>
        <a:lstStyle/>
        <a:p>
          <a:r>
            <a:rPr lang="pl-PL"/>
            <a:t>Rada Powiatu </a:t>
          </a:r>
          <a:br>
            <a:rPr lang="pl-PL"/>
          </a:br>
          <a:r>
            <a:rPr lang="pl-PL"/>
            <a:t>(plany i sprawozdania z realizacji Strategii)</a:t>
          </a:r>
        </a:p>
      </dgm:t>
    </dgm:pt>
    <dgm:pt modelId="{9731F7C1-F27F-4948-BB57-298A819CE487}" type="parTrans" cxnId="{3DEA3977-0C62-4536-AE4E-8F8A7E044D64}">
      <dgm:prSet/>
      <dgm:spPr/>
      <dgm:t>
        <a:bodyPr/>
        <a:lstStyle/>
        <a:p>
          <a:endParaRPr lang="pl-PL"/>
        </a:p>
      </dgm:t>
    </dgm:pt>
    <dgm:pt modelId="{4E606F65-126B-4136-AD1B-6592D6BA8DA3}" type="sibTrans" cxnId="{3DEA3977-0C62-4536-AE4E-8F8A7E044D64}">
      <dgm:prSet/>
      <dgm:spPr/>
      <dgm:t>
        <a:bodyPr/>
        <a:lstStyle/>
        <a:p>
          <a:endParaRPr lang="pl-PL"/>
        </a:p>
      </dgm:t>
    </dgm:pt>
    <dgm:pt modelId="{9533F063-50CA-4FCC-BF76-6A81F5A397ED}" type="pres">
      <dgm:prSet presAssocID="{84DD08CD-E634-4E88-BC7C-A9065587B78F}" presName="Name0" presStyleCnt="0">
        <dgm:presLayoutVars>
          <dgm:dir/>
          <dgm:resizeHandles val="exact"/>
        </dgm:presLayoutVars>
      </dgm:prSet>
      <dgm:spPr/>
    </dgm:pt>
    <dgm:pt modelId="{2DDB5C9E-5BB8-4CE2-9192-9F2193B313D8}" type="pres">
      <dgm:prSet presAssocID="{A1658A97-6E06-42EF-828E-4E1C89835973}" presName="node" presStyleLbl="node1" presStyleIdx="0" presStyleCnt="4">
        <dgm:presLayoutVars>
          <dgm:bulletEnabled val="1"/>
        </dgm:presLayoutVars>
      </dgm:prSet>
      <dgm:spPr/>
    </dgm:pt>
    <dgm:pt modelId="{E729B707-C62F-4811-9A4E-6277A088D447}" type="pres">
      <dgm:prSet presAssocID="{D56CEA2C-3909-41E6-ABA9-D90C07295CA8}" presName="sibTrans" presStyleLbl="sibTrans1D1" presStyleIdx="0" presStyleCnt="3"/>
      <dgm:spPr/>
    </dgm:pt>
    <dgm:pt modelId="{B2B26BF9-D6BD-450F-8A60-78E4C6ACB004}" type="pres">
      <dgm:prSet presAssocID="{D56CEA2C-3909-41E6-ABA9-D90C07295CA8}" presName="connectorText" presStyleLbl="sibTrans1D1" presStyleIdx="0" presStyleCnt="3"/>
      <dgm:spPr/>
    </dgm:pt>
    <dgm:pt modelId="{C25236A2-8234-441A-9681-8AAF44AF6235}" type="pres">
      <dgm:prSet presAssocID="{7A93D583-75FF-41E3-9363-F2B104235F77}" presName="node" presStyleLbl="node1" presStyleIdx="1" presStyleCnt="4">
        <dgm:presLayoutVars>
          <dgm:bulletEnabled val="1"/>
        </dgm:presLayoutVars>
      </dgm:prSet>
      <dgm:spPr/>
    </dgm:pt>
    <dgm:pt modelId="{F8CCE0DB-AE24-4606-8037-DFAF0F83921D}" type="pres">
      <dgm:prSet presAssocID="{72F02142-F12E-4A4A-A612-E19F1C2343C1}" presName="sibTrans" presStyleLbl="sibTrans1D1" presStyleIdx="1" presStyleCnt="3"/>
      <dgm:spPr/>
    </dgm:pt>
    <dgm:pt modelId="{3EECE42A-F3A4-45F3-B361-713797BEBDBD}" type="pres">
      <dgm:prSet presAssocID="{72F02142-F12E-4A4A-A612-E19F1C2343C1}" presName="connectorText" presStyleLbl="sibTrans1D1" presStyleIdx="1" presStyleCnt="3"/>
      <dgm:spPr/>
    </dgm:pt>
    <dgm:pt modelId="{7E77B18F-4916-4B49-84D1-DC254AD6A821}" type="pres">
      <dgm:prSet presAssocID="{705418D4-3519-438B-A121-720FE8EEED9B}" presName="node" presStyleLbl="node1" presStyleIdx="2" presStyleCnt="4">
        <dgm:presLayoutVars>
          <dgm:bulletEnabled val="1"/>
        </dgm:presLayoutVars>
      </dgm:prSet>
      <dgm:spPr/>
    </dgm:pt>
    <dgm:pt modelId="{8D52A0C8-0AAE-491D-8639-03365C672F2D}" type="pres">
      <dgm:prSet presAssocID="{2C7F369F-1F8F-4947-BAD5-EB9F22FB3117}" presName="sibTrans" presStyleLbl="sibTrans1D1" presStyleIdx="2" presStyleCnt="3"/>
      <dgm:spPr/>
    </dgm:pt>
    <dgm:pt modelId="{41C0576A-CD27-4B74-A5EE-219FA279BC89}" type="pres">
      <dgm:prSet presAssocID="{2C7F369F-1F8F-4947-BAD5-EB9F22FB3117}" presName="connectorText" presStyleLbl="sibTrans1D1" presStyleIdx="2" presStyleCnt="3"/>
      <dgm:spPr/>
    </dgm:pt>
    <dgm:pt modelId="{3A863FB8-28FA-404E-AAEC-2BE21FE91D21}" type="pres">
      <dgm:prSet presAssocID="{9ACEF0CF-0849-4F85-96BA-99005B4CDCEA}" presName="node" presStyleLbl="node1" presStyleIdx="3" presStyleCnt="4">
        <dgm:presLayoutVars>
          <dgm:bulletEnabled val="1"/>
        </dgm:presLayoutVars>
      </dgm:prSet>
      <dgm:spPr/>
    </dgm:pt>
  </dgm:ptLst>
  <dgm:cxnLst>
    <dgm:cxn modelId="{5C969F09-DD45-4F6F-9EEA-C1DE68B999B7}" srcId="{84DD08CD-E634-4E88-BC7C-A9065587B78F}" destId="{7A93D583-75FF-41E3-9363-F2B104235F77}" srcOrd="1" destOrd="0" parTransId="{39F61FEA-F5C9-456F-8A01-D6C4DE9796F3}" sibTransId="{72F02142-F12E-4A4A-A612-E19F1C2343C1}"/>
    <dgm:cxn modelId="{EEEFCD0B-028A-4E5E-9B59-B46DE933D56B}" type="presOf" srcId="{72F02142-F12E-4A4A-A612-E19F1C2343C1}" destId="{3EECE42A-F3A4-45F3-B361-713797BEBDBD}" srcOrd="1" destOrd="0" presId="urn:microsoft.com/office/officeart/2005/8/layout/bProcess3"/>
    <dgm:cxn modelId="{29CCFD16-5437-42F8-8951-03BED36FAF6A}" type="presOf" srcId="{705418D4-3519-438B-A121-720FE8EEED9B}" destId="{7E77B18F-4916-4B49-84D1-DC254AD6A821}" srcOrd="0" destOrd="0" presId="urn:microsoft.com/office/officeart/2005/8/layout/bProcess3"/>
    <dgm:cxn modelId="{ABB89E18-2E7F-412D-A525-7655E221BB7C}" type="presOf" srcId="{2C7F369F-1F8F-4947-BAD5-EB9F22FB3117}" destId="{41C0576A-CD27-4B74-A5EE-219FA279BC89}" srcOrd="1" destOrd="0" presId="urn:microsoft.com/office/officeart/2005/8/layout/bProcess3"/>
    <dgm:cxn modelId="{D0000644-E968-4EBB-AF04-58EA1F186F91}" type="presOf" srcId="{D56CEA2C-3909-41E6-ABA9-D90C07295CA8}" destId="{B2B26BF9-D6BD-450F-8A60-78E4C6ACB004}" srcOrd="1" destOrd="0" presId="urn:microsoft.com/office/officeart/2005/8/layout/bProcess3"/>
    <dgm:cxn modelId="{2F54C36B-47B2-4D08-9413-31F7F69D204A}" type="presOf" srcId="{72F02142-F12E-4A4A-A612-E19F1C2343C1}" destId="{F8CCE0DB-AE24-4606-8037-DFAF0F83921D}" srcOrd="0" destOrd="0" presId="urn:microsoft.com/office/officeart/2005/8/layout/bProcess3"/>
    <dgm:cxn modelId="{3DEA3977-0C62-4536-AE4E-8F8A7E044D64}" srcId="{84DD08CD-E634-4E88-BC7C-A9065587B78F}" destId="{9ACEF0CF-0849-4F85-96BA-99005B4CDCEA}" srcOrd="3" destOrd="0" parTransId="{9731F7C1-F27F-4948-BB57-298A819CE487}" sibTransId="{4E606F65-126B-4136-AD1B-6592D6BA8DA3}"/>
    <dgm:cxn modelId="{FA89995A-D05B-4737-93B9-1FA18998528F}" type="presOf" srcId="{9ACEF0CF-0849-4F85-96BA-99005B4CDCEA}" destId="{3A863FB8-28FA-404E-AAEC-2BE21FE91D21}" srcOrd="0" destOrd="0" presId="urn:microsoft.com/office/officeart/2005/8/layout/bProcess3"/>
    <dgm:cxn modelId="{B849757C-3F17-43BB-B538-4DEE620B45EE}" srcId="{84DD08CD-E634-4E88-BC7C-A9065587B78F}" destId="{A1658A97-6E06-42EF-828E-4E1C89835973}" srcOrd="0" destOrd="0" parTransId="{D9F6BA82-ECE6-480B-BC19-22C9AF030583}" sibTransId="{D56CEA2C-3909-41E6-ABA9-D90C07295CA8}"/>
    <dgm:cxn modelId="{B710B396-3E03-4600-8067-6C962E7D29E7}" type="presOf" srcId="{A1658A97-6E06-42EF-828E-4E1C89835973}" destId="{2DDB5C9E-5BB8-4CE2-9192-9F2193B313D8}" srcOrd="0" destOrd="0" presId="urn:microsoft.com/office/officeart/2005/8/layout/bProcess3"/>
    <dgm:cxn modelId="{6AAD8199-C158-454B-83A9-297664D9E2AD}" type="presOf" srcId="{7A93D583-75FF-41E3-9363-F2B104235F77}" destId="{C25236A2-8234-441A-9681-8AAF44AF6235}" srcOrd="0" destOrd="0" presId="urn:microsoft.com/office/officeart/2005/8/layout/bProcess3"/>
    <dgm:cxn modelId="{43F3F7B5-D932-4957-BFFC-66B61786C91B}" type="presOf" srcId="{84DD08CD-E634-4E88-BC7C-A9065587B78F}" destId="{9533F063-50CA-4FCC-BF76-6A81F5A397ED}" srcOrd="0" destOrd="0" presId="urn:microsoft.com/office/officeart/2005/8/layout/bProcess3"/>
    <dgm:cxn modelId="{14B7C2CF-D617-4CFA-8890-A0AABEE8EC62}" type="presOf" srcId="{2C7F369F-1F8F-4947-BAD5-EB9F22FB3117}" destId="{8D52A0C8-0AAE-491D-8639-03365C672F2D}" srcOrd="0" destOrd="0" presId="urn:microsoft.com/office/officeart/2005/8/layout/bProcess3"/>
    <dgm:cxn modelId="{7D80DDE3-13F1-402A-8D64-FA317D1A3B41}" type="presOf" srcId="{D56CEA2C-3909-41E6-ABA9-D90C07295CA8}" destId="{E729B707-C62F-4811-9A4E-6277A088D447}" srcOrd="0" destOrd="0" presId="urn:microsoft.com/office/officeart/2005/8/layout/bProcess3"/>
    <dgm:cxn modelId="{23020AF0-6A09-460A-BB77-4F38003E6079}" srcId="{84DD08CD-E634-4E88-BC7C-A9065587B78F}" destId="{705418D4-3519-438B-A121-720FE8EEED9B}" srcOrd="2" destOrd="0" parTransId="{15F30144-7211-4D31-A478-DDDF4BCC54D4}" sibTransId="{2C7F369F-1F8F-4947-BAD5-EB9F22FB3117}"/>
    <dgm:cxn modelId="{5F5347B9-179B-4BD7-BF87-60C69D704937}" type="presParOf" srcId="{9533F063-50CA-4FCC-BF76-6A81F5A397ED}" destId="{2DDB5C9E-5BB8-4CE2-9192-9F2193B313D8}" srcOrd="0" destOrd="0" presId="urn:microsoft.com/office/officeart/2005/8/layout/bProcess3"/>
    <dgm:cxn modelId="{6FF5C592-5E70-41D8-A87B-C91081E94BDE}" type="presParOf" srcId="{9533F063-50CA-4FCC-BF76-6A81F5A397ED}" destId="{E729B707-C62F-4811-9A4E-6277A088D447}" srcOrd="1" destOrd="0" presId="urn:microsoft.com/office/officeart/2005/8/layout/bProcess3"/>
    <dgm:cxn modelId="{0251A02A-3213-4B7C-8432-63529D4DC0FF}" type="presParOf" srcId="{E729B707-C62F-4811-9A4E-6277A088D447}" destId="{B2B26BF9-D6BD-450F-8A60-78E4C6ACB004}" srcOrd="0" destOrd="0" presId="urn:microsoft.com/office/officeart/2005/8/layout/bProcess3"/>
    <dgm:cxn modelId="{556E6FC0-AAB6-4C9D-9465-73BD2F9E74F3}" type="presParOf" srcId="{9533F063-50CA-4FCC-BF76-6A81F5A397ED}" destId="{C25236A2-8234-441A-9681-8AAF44AF6235}" srcOrd="2" destOrd="0" presId="urn:microsoft.com/office/officeart/2005/8/layout/bProcess3"/>
    <dgm:cxn modelId="{8EBCD1C2-B4A9-40D1-A997-F3B370B8D183}" type="presParOf" srcId="{9533F063-50CA-4FCC-BF76-6A81F5A397ED}" destId="{F8CCE0DB-AE24-4606-8037-DFAF0F83921D}" srcOrd="3" destOrd="0" presId="urn:microsoft.com/office/officeart/2005/8/layout/bProcess3"/>
    <dgm:cxn modelId="{0057B595-FDCB-4A51-961D-67BE46DC1B4B}" type="presParOf" srcId="{F8CCE0DB-AE24-4606-8037-DFAF0F83921D}" destId="{3EECE42A-F3A4-45F3-B361-713797BEBDBD}" srcOrd="0" destOrd="0" presId="urn:microsoft.com/office/officeart/2005/8/layout/bProcess3"/>
    <dgm:cxn modelId="{3B4E5CBE-4FBE-417D-B368-36CC5F4AA769}" type="presParOf" srcId="{9533F063-50CA-4FCC-BF76-6A81F5A397ED}" destId="{7E77B18F-4916-4B49-84D1-DC254AD6A821}" srcOrd="4" destOrd="0" presId="urn:microsoft.com/office/officeart/2005/8/layout/bProcess3"/>
    <dgm:cxn modelId="{7C1EDD38-EDD8-418F-A717-65D891304C47}" type="presParOf" srcId="{9533F063-50CA-4FCC-BF76-6A81F5A397ED}" destId="{8D52A0C8-0AAE-491D-8639-03365C672F2D}" srcOrd="5" destOrd="0" presId="urn:microsoft.com/office/officeart/2005/8/layout/bProcess3"/>
    <dgm:cxn modelId="{F497505C-3494-4091-ADBD-9389FB9A5629}" type="presParOf" srcId="{8D52A0C8-0AAE-491D-8639-03365C672F2D}" destId="{41C0576A-CD27-4B74-A5EE-219FA279BC89}" srcOrd="0" destOrd="0" presId="urn:microsoft.com/office/officeart/2005/8/layout/bProcess3"/>
    <dgm:cxn modelId="{06D2A059-E676-41DD-AD13-AB7D7BDA27D8}" type="presParOf" srcId="{9533F063-50CA-4FCC-BF76-6A81F5A397ED}" destId="{3A863FB8-28FA-404E-AAEC-2BE21FE91D21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B0E17B-12D4-4571-816A-49B272D6E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374FF4ED-71E2-41D6-A910-3B847450871C}">
      <dgm:prSet/>
      <dgm:spPr/>
      <dgm:t>
        <a:bodyPr/>
        <a:lstStyle/>
        <a:p>
          <a:r>
            <a:rPr lang="pl-PL"/>
            <a:t>Priorytet 1.1. Innowacyjna edukacja</a:t>
          </a:r>
        </a:p>
      </dgm:t>
    </dgm:pt>
    <dgm:pt modelId="{1D638EDA-EE9C-4F28-A1CD-3A565C74DB59}" type="parTrans" cxnId="{A634ED42-07BA-4614-A585-D6097BF863D7}">
      <dgm:prSet/>
      <dgm:spPr/>
      <dgm:t>
        <a:bodyPr/>
        <a:lstStyle/>
        <a:p>
          <a:endParaRPr lang="pl-PL"/>
        </a:p>
      </dgm:t>
    </dgm:pt>
    <dgm:pt modelId="{85261562-17B2-4F45-9CE2-1282F5811704}" type="sibTrans" cxnId="{A634ED42-07BA-4614-A585-D6097BF863D7}">
      <dgm:prSet/>
      <dgm:spPr/>
      <dgm:t>
        <a:bodyPr/>
        <a:lstStyle/>
        <a:p>
          <a:endParaRPr lang="pl-PL"/>
        </a:p>
      </dgm:t>
    </dgm:pt>
    <dgm:pt modelId="{DD4034FB-3B3D-4D41-8F0B-3A63FCF53A5F}" type="pres">
      <dgm:prSet presAssocID="{73B0E17B-12D4-4571-816A-49B272D6EC1F}" presName="linear" presStyleCnt="0">
        <dgm:presLayoutVars>
          <dgm:animLvl val="lvl"/>
          <dgm:resizeHandles val="exact"/>
        </dgm:presLayoutVars>
      </dgm:prSet>
      <dgm:spPr/>
    </dgm:pt>
    <dgm:pt modelId="{3FF420D4-3710-45EC-92F1-161A3F7867AD}" type="pres">
      <dgm:prSet presAssocID="{374FF4ED-71E2-41D6-A910-3B847450871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1A13E2B-642F-40C0-BD91-9A491C690603}" type="presOf" srcId="{73B0E17B-12D4-4571-816A-49B272D6EC1F}" destId="{DD4034FB-3B3D-4D41-8F0B-3A63FCF53A5F}" srcOrd="0" destOrd="0" presId="urn:microsoft.com/office/officeart/2005/8/layout/vList2"/>
    <dgm:cxn modelId="{A634ED42-07BA-4614-A585-D6097BF863D7}" srcId="{73B0E17B-12D4-4571-816A-49B272D6EC1F}" destId="{374FF4ED-71E2-41D6-A910-3B847450871C}" srcOrd="0" destOrd="0" parTransId="{1D638EDA-EE9C-4F28-A1CD-3A565C74DB59}" sibTransId="{85261562-17B2-4F45-9CE2-1282F5811704}"/>
    <dgm:cxn modelId="{6E76DCF8-033D-4A1F-BBFD-E7ED79B11C0E}" type="presOf" srcId="{374FF4ED-71E2-41D6-A910-3B847450871C}" destId="{3FF420D4-3710-45EC-92F1-161A3F7867AD}" srcOrd="0" destOrd="0" presId="urn:microsoft.com/office/officeart/2005/8/layout/vList2"/>
    <dgm:cxn modelId="{969ADD25-4B7F-4034-9C22-D9AB6F34269E}" type="presParOf" srcId="{DD4034FB-3B3D-4D41-8F0B-3A63FCF53A5F}" destId="{3FF420D4-3710-45EC-92F1-161A3F7867A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E935DA-99BC-4951-A2D5-099F75DB5C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ADC5A8BC-07AD-4C8E-AD04-26AD15C1D615}">
      <dgm:prSet/>
      <dgm:spPr/>
      <dgm:t>
        <a:bodyPr/>
        <a:lstStyle/>
        <a:p>
          <a:r>
            <a:rPr lang="pl-PL"/>
            <a:t>Priorytet 1.2. Kompleksowa opieka zdrowotna</a:t>
          </a:r>
        </a:p>
      </dgm:t>
    </dgm:pt>
    <dgm:pt modelId="{EC82717C-0572-457D-A813-7CEF48E3B736}" type="parTrans" cxnId="{DAC4BE2F-40D8-4179-A011-2E105FAEF1A5}">
      <dgm:prSet/>
      <dgm:spPr/>
      <dgm:t>
        <a:bodyPr/>
        <a:lstStyle/>
        <a:p>
          <a:endParaRPr lang="pl-PL"/>
        </a:p>
      </dgm:t>
    </dgm:pt>
    <dgm:pt modelId="{D58C2902-205C-4F29-8EFB-FAFC86D7EB0C}" type="sibTrans" cxnId="{DAC4BE2F-40D8-4179-A011-2E105FAEF1A5}">
      <dgm:prSet/>
      <dgm:spPr/>
      <dgm:t>
        <a:bodyPr/>
        <a:lstStyle/>
        <a:p>
          <a:endParaRPr lang="pl-PL"/>
        </a:p>
      </dgm:t>
    </dgm:pt>
    <dgm:pt modelId="{ACAB92F1-BDAF-48EF-B6A4-E93FA3F61036}" type="pres">
      <dgm:prSet presAssocID="{90E935DA-99BC-4951-A2D5-099F75DB5C05}" presName="linear" presStyleCnt="0">
        <dgm:presLayoutVars>
          <dgm:animLvl val="lvl"/>
          <dgm:resizeHandles val="exact"/>
        </dgm:presLayoutVars>
      </dgm:prSet>
      <dgm:spPr/>
    </dgm:pt>
    <dgm:pt modelId="{CC43784E-7EFA-4F0A-ACC3-7036470237BB}" type="pres">
      <dgm:prSet presAssocID="{ADC5A8BC-07AD-4C8E-AD04-26AD15C1D61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AC4BE2F-40D8-4179-A011-2E105FAEF1A5}" srcId="{90E935DA-99BC-4951-A2D5-099F75DB5C05}" destId="{ADC5A8BC-07AD-4C8E-AD04-26AD15C1D615}" srcOrd="0" destOrd="0" parTransId="{EC82717C-0572-457D-A813-7CEF48E3B736}" sibTransId="{D58C2902-205C-4F29-8EFB-FAFC86D7EB0C}"/>
    <dgm:cxn modelId="{FBB22C6C-F8D4-452E-893D-8B36F5A618B5}" type="presOf" srcId="{ADC5A8BC-07AD-4C8E-AD04-26AD15C1D615}" destId="{CC43784E-7EFA-4F0A-ACC3-7036470237BB}" srcOrd="0" destOrd="0" presId="urn:microsoft.com/office/officeart/2005/8/layout/vList2"/>
    <dgm:cxn modelId="{9E947285-71DA-4A53-A33C-9A814101594B}" type="presOf" srcId="{90E935DA-99BC-4951-A2D5-099F75DB5C05}" destId="{ACAB92F1-BDAF-48EF-B6A4-E93FA3F61036}" srcOrd="0" destOrd="0" presId="urn:microsoft.com/office/officeart/2005/8/layout/vList2"/>
    <dgm:cxn modelId="{1EC8E4CC-1607-412E-B308-A5B014037B1E}" type="presParOf" srcId="{ACAB92F1-BDAF-48EF-B6A4-E93FA3F61036}" destId="{CC43784E-7EFA-4F0A-ACC3-7036470237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AFE8B1-02A8-42CA-8E7D-578FEC97257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B6BDFC57-AFC1-4025-906D-5FCF6E9D09E3}">
      <dgm:prSet/>
      <dgm:spPr/>
      <dgm:t>
        <a:bodyPr/>
        <a:lstStyle/>
        <a:p>
          <a:r>
            <a:rPr lang="pl-PL"/>
            <a:t>Priorytet 1.3. Zrównoważona polityka społeczna</a:t>
          </a:r>
        </a:p>
      </dgm:t>
    </dgm:pt>
    <dgm:pt modelId="{E9B81A2C-021D-4A19-98B1-CCFC906CEA58}" type="parTrans" cxnId="{7756607B-6702-4AEC-BEDA-AF038262AAC3}">
      <dgm:prSet/>
      <dgm:spPr/>
      <dgm:t>
        <a:bodyPr/>
        <a:lstStyle/>
        <a:p>
          <a:endParaRPr lang="pl-PL"/>
        </a:p>
      </dgm:t>
    </dgm:pt>
    <dgm:pt modelId="{76E368A0-81E4-4284-953A-99FA878DF285}" type="sibTrans" cxnId="{7756607B-6702-4AEC-BEDA-AF038262AAC3}">
      <dgm:prSet/>
      <dgm:spPr/>
      <dgm:t>
        <a:bodyPr/>
        <a:lstStyle/>
        <a:p>
          <a:endParaRPr lang="pl-PL"/>
        </a:p>
      </dgm:t>
    </dgm:pt>
    <dgm:pt modelId="{3A3F411B-0385-484D-8233-EE6CB3283818}" type="pres">
      <dgm:prSet presAssocID="{C3AFE8B1-02A8-42CA-8E7D-578FEC972571}" presName="linear" presStyleCnt="0">
        <dgm:presLayoutVars>
          <dgm:animLvl val="lvl"/>
          <dgm:resizeHandles val="exact"/>
        </dgm:presLayoutVars>
      </dgm:prSet>
      <dgm:spPr/>
    </dgm:pt>
    <dgm:pt modelId="{93A63001-E693-4FE4-97E1-49AC908DE319}" type="pres">
      <dgm:prSet presAssocID="{B6BDFC57-AFC1-4025-906D-5FCF6E9D09E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756607B-6702-4AEC-BEDA-AF038262AAC3}" srcId="{C3AFE8B1-02A8-42CA-8E7D-578FEC972571}" destId="{B6BDFC57-AFC1-4025-906D-5FCF6E9D09E3}" srcOrd="0" destOrd="0" parTransId="{E9B81A2C-021D-4A19-98B1-CCFC906CEA58}" sibTransId="{76E368A0-81E4-4284-953A-99FA878DF285}"/>
    <dgm:cxn modelId="{B6915DA3-E133-4A23-8361-72C25CFA74D5}" type="presOf" srcId="{B6BDFC57-AFC1-4025-906D-5FCF6E9D09E3}" destId="{93A63001-E693-4FE4-97E1-49AC908DE319}" srcOrd="0" destOrd="0" presId="urn:microsoft.com/office/officeart/2005/8/layout/vList2"/>
    <dgm:cxn modelId="{D58E58B5-74C4-4F85-9926-E6B92BBA8FBD}" type="presOf" srcId="{C3AFE8B1-02A8-42CA-8E7D-578FEC972571}" destId="{3A3F411B-0385-484D-8233-EE6CB3283818}" srcOrd="0" destOrd="0" presId="urn:microsoft.com/office/officeart/2005/8/layout/vList2"/>
    <dgm:cxn modelId="{15DC9E4E-53C3-4254-8DA9-28521D76B266}" type="presParOf" srcId="{3A3F411B-0385-484D-8233-EE6CB3283818}" destId="{93A63001-E693-4FE4-97E1-49AC908DE31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EFC86D-A5A9-409F-9AA6-EDB1F3C858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9B1A6EA8-FB01-4E17-969C-29A4D23343ED}">
      <dgm:prSet/>
      <dgm:spPr/>
      <dgm:t>
        <a:bodyPr/>
        <a:lstStyle/>
        <a:p>
          <a:r>
            <a:rPr lang="pl-PL"/>
            <a:t>Priorytet 1.4. Czyste środowisko i zasoby dla pokoleń</a:t>
          </a:r>
        </a:p>
      </dgm:t>
    </dgm:pt>
    <dgm:pt modelId="{5228DCC2-5A1D-463C-B347-69ABBDC8273D}" type="parTrans" cxnId="{098B51D4-722F-4F08-AAC3-65E66B99CC79}">
      <dgm:prSet/>
      <dgm:spPr/>
      <dgm:t>
        <a:bodyPr/>
        <a:lstStyle/>
        <a:p>
          <a:endParaRPr lang="pl-PL"/>
        </a:p>
      </dgm:t>
    </dgm:pt>
    <dgm:pt modelId="{A74FA943-46CA-4A35-855A-EDE6201B805A}" type="sibTrans" cxnId="{098B51D4-722F-4F08-AAC3-65E66B99CC79}">
      <dgm:prSet/>
      <dgm:spPr/>
      <dgm:t>
        <a:bodyPr/>
        <a:lstStyle/>
        <a:p>
          <a:endParaRPr lang="pl-PL"/>
        </a:p>
      </dgm:t>
    </dgm:pt>
    <dgm:pt modelId="{67826380-8BC8-4466-9E95-6A722648D4E3}" type="pres">
      <dgm:prSet presAssocID="{1EEFC86D-A5A9-409F-9AA6-EDB1F3C858AE}" presName="linear" presStyleCnt="0">
        <dgm:presLayoutVars>
          <dgm:animLvl val="lvl"/>
          <dgm:resizeHandles val="exact"/>
        </dgm:presLayoutVars>
      </dgm:prSet>
      <dgm:spPr/>
    </dgm:pt>
    <dgm:pt modelId="{010DEF9D-12C1-477D-9120-B7DFC629BC31}" type="pres">
      <dgm:prSet presAssocID="{9B1A6EA8-FB01-4E17-969C-29A4D23343E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805722D-76EA-429A-BFB9-D822A2BCE362}" type="presOf" srcId="{9B1A6EA8-FB01-4E17-969C-29A4D23343ED}" destId="{010DEF9D-12C1-477D-9120-B7DFC629BC31}" srcOrd="0" destOrd="0" presId="urn:microsoft.com/office/officeart/2005/8/layout/vList2"/>
    <dgm:cxn modelId="{00DB5F34-1108-42CE-AF26-A8BA5A2AE1FA}" type="presOf" srcId="{1EEFC86D-A5A9-409F-9AA6-EDB1F3C858AE}" destId="{67826380-8BC8-4466-9E95-6A722648D4E3}" srcOrd="0" destOrd="0" presId="urn:microsoft.com/office/officeart/2005/8/layout/vList2"/>
    <dgm:cxn modelId="{098B51D4-722F-4F08-AAC3-65E66B99CC79}" srcId="{1EEFC86D-A5A9-409F-9AA6-EDB1F3C858AE}" destId="{9B1A6EA8-FB01-4E17-969C-29A4D23343ED}" srcOrd="0" destOrd="0" parTransId="{5228DCC2-5A1D-463C-B347-69ABBDC8273D}" sibTransId="{A74FA943-46CA-4A35-855A-EDE6201B805A}"/>
    <dgm:cxn modelId="{D98F876F-92C8-4759-A0CA-9CFAEE38A580}" type="presParOf" srcId="{67826380-8BC8-4466-9E95-6A722648D4E3}" destId="{010DEF9D-12C1-477D-9120-B7DFC629BC3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070302-B800-4350-8168-882E60A899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E2ECA4B6-611E-49D7-B314-866A106131F5}">
      <dgm:prSet/>
      <dgm:spPr/>
      <dgm:t>
        <a:bodyPr/>
        <a:lstStyle/>
        <a:p>
          <a:r>
            <a:rPr lang="pl-PL"/>
            <a:t>Priorytet 1.5. Wysoki poziom bezpieczeństwa</a:t>
          </a:r>
        </a:p>
      </dgm:t>
    </dgm:pt>
    <dgm:pt modelId="{DD595F15-8E61-492D-87EA-B1A4F86B7B27}" type="parTrans" cxnId="{CE4AC8A5-5F87-4C29-8E91-B6A7B1A0D555}">
      <dgm:prSet/>
      <dgm:spPr/>
      <dgm:t>
        <a:bodyPr/>
        <a:lstStyle/>
        <a:p>
          <a:endParaRPr lang="pl-PL"/>
        </a:p>
      </dgm:t>
    </dgm:pt>
    <dgm:pt modelId="{5588DBEA-48FB-48A7-8CEB-9338312B0E85}" type="sibTrans" cxnId="{CE4AC8A5-5F87-4C29-8E91-B6A7B1A0D555}">
      <dgm:prSet/>
      <dgm:spPr/>
      <dgm:t>
        <a:bodyPr/>
        <a:lstStyle/>
        <a:p>
          <a:endParaRPr lang="pl-PL"/>
        </a:p>
      </dgm:t>
    </dgm:pt>
    <dgm:pt modelId="{BD756132-FB38-4DB4-9189-3608B2F17E20}" type="pres">
      <dgm:prSet presAssocID="{2D070302-B800-4350-8168-882E60A89961}" presName="linear" presStyleCnt="0">
        <dgm:presLayoutVars>
          <dgm:animLvl val="lvl"/>
          <dgm:resizeHandles val="exact"/>
        </dgm:presLayoutVars>
      </dgm:prSet>
      <dgm:spPr/>
    </dgm:pt>
    <dgm:pt modelId="{29046A34-A6E1-4A4D-8094-8CCB65D2BC48}" type="pres">
      <dgm:prSet presAssocID="{E2ECA4B6-611E-49D7-B314-866A106131F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AADBE6A-14DA-43E7-8C84-5CD7DF92CCBB}" type="presOf" srcId="{2D070302-B800-4350-8168-882E60A89961}" destId="{BD756132-FB38-4DB4-9189-3608B2F17E20}" srcOrd="0" destOrd="0" presId="urn:microsoft.com/office/officeart/2005/8/layout/vList2"/>
    <dgm:cxn modelId="{10295984-67D5-492D-832D-E8CF78BF6ADB}" type="presOf" srcId="{E2ECA4B6-611E-49D7-B314-866A106131F5}" destId="{29046A34-A6E1-4A4D-8094-8CCB65D2BC48}" srcOrd="0" destOrd="0" presId="urn:microsoft.com/office/officeart/2005/8/layout/vList2"/>
    <dgm:cxn modelId="{CE4AC8A5-5F87-4C29-8E91-B6A7B1A0D555}" srcId="{2D070302-B800-4350-8168-882E60A89961}" destId="{E2ECA4B6-611E-49D7-B314-866A106131F5}" srcOrd="0" destOrd="0" parTransId="{DD595F15-8E61-492D-87EA-B1A4F86B7B27}" sibTransId="{5588DBEA-48FB-48A7-8CEB-9338312B0E85}"/>
    <dgm:cxn modelId="{B8DA4B3E-6DAA-4E39-8DF8-C4041A216036}" type="presParOf" srcId="{BD756132-FB38-4DB4-9189-3608B2F17E20}" destId="{29046A34-A6E1-4A4D-8094-8CCB65D2BC4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9D54A0-8CF6-4974-B025-AFD7981954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A7DC389E-99A7-4B6A-AE03-F567B9444E44}">
      <dgm:prSet/>
      <dgm:spPr/>
      <dgm:t>
        <a:bodyPr/>
        <a:lstStyle/>
        <a:p>
          <a:r>
            <a:rPr lang="pl-PL"/>
            <a:t>Priorytet 2.1. Wysoka przedsiębiorczość i partnerstwo na rzecz aktywności gospodarczej </a:t>
          </a:r>
        </a:p>
      </dgm:t>
    </dgm:pt>
    <dgm:pt modelId="{060BCCB7-6946-4BD4-8A7B-C0389C52C07E}" type="parTrans" cxnId="{A7938A92-88F9-44B2-831A-F58683B7F9A9}">
      <dgm:prSet/>
      <dgm:spPr/>
      <dgm:t>
        <a:bodyPr/>
        <a:lstStyle/>
        <a:p>
          <a:endParaRPr lang="pl-PL"/>
        </a:p>
      </dgm:t>
    </dgm:pt>
    <dgm:pt modelId="{2018B4AF-263B-4E96-880F-A086FC6FCEAC}" type="sibTrans" cxnId="{A7938A92-88F9-44B2-831A-F58683B7F9A9}">
      <dgm:prSet/>
      <dgm:spPr/>
      <dgm:t>
        <a:bodyPr/>
        <a:lstStyle/>
        <a:p>
          <a:endParaRPr lang="pl-PL"/>
        </a:p>
      </dgm:t>
    </dgm:pt>
    <dgm:pt modelId="{44644969-9153-4E2A-AE62-13F12B19903C}" type="pres">
      <dgm:prSet presAssocID="{719D54A0-8CF6-4974-B025-AFD7981954EF}" presName="linear" presStyleCnt="0">
        <dgm:presLayoutVars>
          <dgm:animLvl val="lvl"/>
          <dgm:resizeHandles val="exact"/>
        </dgm:presLayoutVars>
      </dgm:prSet>
      <dgm:spPr/>
    </dgm:pt>
    <dgm:pt modelId="{F5F8B247-170A-4E6B-A4D8-54D764E9F5D4}" type="pres">
      <dgm:prSet presAssocID="{A7DC389E-99A7-4B6A-AE03-F567B9444E4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8B4B95C-9818-48A3-BA41-4CFD6C17E6C8}" type="presOf" srcId="{719D54A0-8CF6-4974-B025-AFD7981954EF}" destId="{44644969-9153-4E2A-AE62-13F12B19903C}" srcOrd="0" destOrd="0" presId="urn:microsoft.com/office/officeart/2005/8/layout/vList2"/>
    <dgm:cxn modelId="{A7938A92-88F9-44B2-831A-F58683B7F9A9}" srcId="{719D54A0-8CF6-4974-B025-AFD7981954EF}" destId="{A7DC389E-99A7-4B6A-AE03-F567B9444E44}" srcOrd="0" destOrd="0" parTransId="{060BCCB7-6946-4BD4-8A7B-C0389C52C07E}" sibTransId="{2018B4AF-263B-4E96-880F-A086FC6FCEAC}"/>
    <dgm:cxn modelId="{8DD0729D-E4DB-4414-96E1-B87E2C6BAEC9}" type="presOf" srcId="{A7DC389E-99A7-4B6A-AE03-F567B9444E44}" destId="{F5F8B247-170A-4E6B-A4D8-54D764E9F5D4}" srcOrd="0" destOrd="0" presId="urn:microsoft.com/office/officeart/2005/8/layout/vList2"/>
    <dgm:cxn modelId="{2451CB9E-1EFE-4A49-8810-F415DF50D44C}" type="presParOf" srcId="{44644969-9153-4E2A-AE62-13F12B19903C}" destId="{F5F8B247-170A-4E6B-A4D8-54D764E9F5D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DBC60C-BB59-4994-88A8-8E3F828926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C772E9B9-AED1-47AE-AEB3-B4D3D952B607}">
      <dgm:prSet/>
      <dgm:spPr/>
      <dgm:t>
        <a:bodyPr/>
        <a:lstStyle/>
        <a:p>
          <a:r>
            <a:rPr lang="pl-PL"/>
            <a:t>Priorytet 2.2. Rozwój turystyczny oraz kształtowanie oferty czasu wolnego</a:t>
          </a:r>
        </a:p>
      </dgm:t>
    </dgm:pt>
    <dgm:pt modelId="{828BA12E-D747-43AD-9D76-C5ED67EAC23E}" type="parTrans" cxnId="{84DA4E1F-6886-46DA-89C5-5907A8F2BF1F}">
      <dgm:prSet/>
      <dgm:spPr/>
      <dgm:t>
        <a:bodyPr/>
        <a:lstStyle/>
        <a:p>
          <a:endParaRPr lang="pl-PL"/>
        </a:p>
      </dgm:t>
    </dgm:pt>
    <dgm:pt modelId="{C9DB110C-C8B6-4712-943D-B6D3E9180503}" type="sibTrans" cxnId="{84DA4E1F-6886-46DA-89C5-5907A8F2BF1F}">
      <dgm:prSet/>
      <dgm:spPr/>
      <dgm:t>
        <a:bodyPr/>
        <a:lstStyle/>
        <a:p>
          <a:endParaRPr lang="pl-PL"/>
        </a:p>
      </dgm:t>
    </dgm:pt>
    <dgm:pt modelId="{9E43A550-4F4E-4D86-B2D7-2D29FC7CB1AE}" type="pres">
      <dgm:prSet presAssocID="{56DBC60C-BB59-4994-88A8-8E3F82892680}" presName="linear" presStyleCnt="0">
        <dgm:presLayoutVars>
          <dgm:animLvl val="lvl"/>
          <dgm:resizeHandles val="exact"/>
        </dgm:presLayoutVars>
      </dgm:prSet>
      <dgm:spPr/>
    </dgm:pt>
    <dgm:pt modelId="{35F3DD79-9729-468B-82AA-016343AA039C}" type="pres">
      <dgm:prSet presAssocID="{C772E9B9-AED1-47AE-AEB3-B4D3D952B60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A48D108-196E-49EB-8E60-D878D9511F92}" type="presOf" srcId="{C772E9B9-AED1-47AE-AEB3-B4D3D952B607}" destId="{35F3DD79-9729-468B-82AA-016343AA039C}" srcOrd="0" destOrd="0" presId="urn:microsoft.com/office/officeart/2005/8/layout/vList2"/>
    <dgm:cxn modelId="{84DA4E1F-6886-46DA-89C5-5907A8F2BF1F}" srcId="{56DBC60C-BB59-4994-88A8-8E3F82892680}" destId="{C772E9B9-AED1-47AE-AEB3-B4D3D952B607}" srcOrd="0" destOrd="0" parTransId="{828BA12E-D747-43AD-9D76-C5ED67EAC23E}" sibTransId="{C9DB110C-C8B6-4712-943D-B6D3E9180503}"/>
    <dgm:cxn modelId="{E29929AB-7213-4D39-9B28-EE93911FC833}" type="presOf" srcId="{56DBC60C-BB59-4994-88A8-8E3F82892680}" destId="{9E43A550-4F4E-4D86-B2D7-2D29FC7CB1AE}" srcOrd="0" destOrd="0" presId="urn:microsoft.com/office/officeart/2005/8/layout/vList2"/>
    <dgm:cxn modelId="{68ECA054-9F4F-454C-935E-FAD0E60F1D3B}" type="presParOf" srcId="{9E43A550-4F4E-4D86-B2D7-2D29FC7CB1AE}" destId="{35F3DD79-9729-468B-82AA-016343AA039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299938-D02F-4342-9E36-D90E4A756E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74E91221-E96A-47B9-A451-17B1964BC1B4}">
      <dgm:prSet/>
      <dgm:spPr/>
      <dgm:t>
        <a:bodyPr/>
        <a:lstStyle/>
        <a:p>
          <a:r>
            <a:rPr lang="pl-PL"/>
            <a:t>Priorytet 2.3. Powiat zintegrowany przestrzennie</a:t>
          </a:r>
        </a:p>
      </dgm:t>
    </dgm:pt>
    <dgm:pt modelId="{7306905B-3B7E-4AB9-950E-4A7415C053B8}" type="parTrans" cxnId="{CB4EF015-C94C-4BC8-9728-3B4C26FAB03F}">
      <dgm:prSet/>
      <dgm:spPr/>
      <dgm:t>
        <a:bodyPr/>
        <a:lstStyle/>
        <a:p>
          <a:endParaRPr lang="pl-PL"/>
        </a:p>
      </dgm:t>
    </dgm:pt>
    <dgm:pt modelId="{B529E31C-085A-4F4B-BF49-9DD5147C10B1}" type="sibTrans" cxnId="{CB4EF015-C94C-4BC8-9728-3B4C26FAB03F}">
      <dgm:prSet/>
      <dgm:spPr/>
      <dgm:t>
        <a:bodyPr/>
        <a:lstStyle/>
        <a:p>
          <a:endParaRPr lang="pl-PL"/>
        </a:p>
      </dgm:t>
    </dgm:pt>
    <dgm:pt modelId="{1790449F-0FCC-42F9-9925-B0075EF904B1}" type="pres">
      <dgm:prSet presAssocID="{F0299938-D02F-4342-9E36-D90E4A756EFC}" presName="linear" presStyleCnt="0">
        <dgm:presLayoutVars>
          <dgm:animLvl val="lvl"/>
          <dgm:resizeHandles val="exact"/>
        </dgm:presLayoutVars>
      </dgm:prSet>
      <dgm:spPr/>
    </dgm:pt>
    <dgm:pt modelId="{FE604E73-DBC9-436A-8329-0C079B3ABFB5}" type="pres">
      <dgm:prSet presAssocID="{74E91221-E96A-47B9-A451-17B1964BC1B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B4EF015-C94C-4BC8-9728-3B4C26FAB03F}" srcId="{F0299938-D02F-4342-9E36-D90E4A756EFC}" destId="{74E91221-E96A-47B9-A451-17B1964BC1B4}" srcOrd="0" destOrd="0" parTransId="{7306905B-3B7E-4AB9-950E-4A7415C053B8}" sibTransId="{B529E31C-085A-4F4B-BF49-9DD5147C10B1}"/>
    <dgm:cxn modelId="{B85DE152-D726-4197-92C2-A36A6F10FFB9}" type="presOf" srcId="{74E91221-E96A-47B9-A451-17B1964BC1B4}" destId="{FE604E73-DBC9-436A-8329-0C079B3ABFB5}" srcOrd="0" destOrd="0" presId="urn:microsoft.com/office/officeart/2005/8/layout/vList2"/>
    <dgm:cxn modelId="{DB549DB0-08E2-4F84-873C-DDC1D1C42318}" type="presOf" srcId="{F0299938-D02F-4342-9E36-D90E4A756EFC}" destId="{1790449F-0FCC-42F9-9925-B0075EF904B1}" srcOrd="0" destOrd="0" presId="urn:microsoft.com/office/officeart/2005/8/layout/vList2"/>
    <dgm:cxn modelId="{37D80169-028F-434B-A61C-CFBC974E8328}" type="presParOf" srcId="{1790449F-0FCC-42F9-9925-B0075EF904B1}" destId="{FE604E73-DBC9-436A-8329-0C079B3ABFB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EFDBF-A086-44B8-ACFF-D45265535848}">
      <dsp:nvSpPr>
        <dsp:cNvPr id="0" name=""/>
        <dsp:cNvSpPr/>
      </dsp:nvSpPr>
      <dsp:spPr>
        <a:xfrm>
          <a:off x="582645" y="1781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1. Powiat gnieźnieński dla młodych.</a:t>
          </a:r>
        </a:p>
      </dsp:txBody>
      <dsp:txXfrm>
        <a:off x="582645" y="1781"/>
        <a:ext cx="2174490" cy="1304694"/>
      </dsp:txXfrm>
    </dsp:sp>
    <dsp:sp modelId="{CC5D0F7E-E299-4B94-8874-3CDC8D20B13F}">
      <dsp:nvSpPr>
        <dsp:cNvPr id="0" name=""/>
        <dsp:cNvSpPr/>
      </dsp:nvSpPr>
      <dsp:spPr>
        <a:xfrm>
          <a:off x="2974584" y="1781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2. Moderowanie procesu związanego z rozwojem mieszkalnictwa.</a:t>
          </a:r>
        </a:p>
      </dsp:txBody>
      <dsp:txXfrm>
        <a:off x="2974584" y="1781"/>
        <a:ext cx="2174490" cy="1304694"/>
      </dsp:txXfrm>
    </dsp:sp>
    <dsp:sp modelId="{59136657-677B-4088-B545-A87DF57FDE6F}">
      <dsp:nvSpPr>
        <dsp:cNvPr id="0" name=""/>
        <dsp:cNvSpPr/>
      </dsp:nvSpPr>
      <dsp:spPr>
        <a:xfrm>
          <a:off x="5366524" y="1781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3. Uruchomienie impulsów dla dalszego rozwoju gospodarczego.</a:t>
          </a:r>
        </a:p>
      </dsp:txBody>
      <dsp:txXfrm>
        <a:off x="5366524" y="1781"/>
        <a:ext cx="2174490" cy="1304694"/>
      </dsp:txXfrm>
    </dsp:sp>
    <dsp:sp modelId="{79982800-D80A-4D0C-B789-DC3728A1B591}">
      <dsp:nvSpPr>
        <dsp:cNvPr id="0" name=""/>
        <dsp:cNvSpPr/>
      </dsp:nvSpPr>
      <dsp:spPr>
        <a:xfrm>
          <a:off x="7758464" y="1781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4. Rozwój i zintegrowanie oferty turystycznej, ukierunkowanej na zwiększenie potencjału usługowego powiatu. </a:t>
          </a:r>
        </a:p>
      </dsp:txBody>
      <dsp:txXfrm>
        <a:off x="7758464" y="1781"/>
        <a:ext cx="2174490" cy="1304694"/>
      </dsp:txXfrm>
    </dsp:sp>
    <dsp:sp modelId="{9BA41EE3-5E62-4918-AE0D-78A2C8FC778E}">
      <dsp:nvSpPr>
        <dsp:cNvPr id="0" name=""/>
        <dsp:cNvSpPr/>
      </dsp:nvSpPr>
      <dsp:spPr>
        <a:xfrm>
          <a:off x="582645" y="1523924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5. Wspieranie rozwoju rolnictwa i wzmacnianie jego roli w aspekcie, konkurencyjności, zrównoważonego rozwoju, ochrony środowiska, ekologii. </a:t>
          </a:r>
        </a:p>
      </dsp:txBody>
      <dsp:txXfrm>
        <a:off x="582645" y="1523924"/>
        <a:ext cx="2174490" cy="1304694"/>
      </dsp:txXfrm>
    </dsp:sp>
    <dsp:sp modelId="{2997ADC6-FAB2-408C-82DD-CF92B5D2A8B3}">
      <dsp:nvSpPr>
        <dsp:cNvPr id="0" name=""/>
        <dsp:cNvSpPr/>
      </dsp:nvSpPr>
      <dsp:spPr>
        <a:xfrm>
          <a:off x="2974584" y="1523924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6. Woda dla powiatu – zwiększenie potencjału retencyjnego przestrzeni powiatu gnieźnieńskiego oraz zachowanie zasobów wodnych.</a:t>
          </a:r>
        </a:p>
      </dsp:txBody>
      <dsp:txXfrm>
        <a:off x="2974584" y="1523924"/>
        <a:ext cx="2174490" cy="1304694"/>
      </dsp:txXfrm>
    </dsp:sp>
    <dsp:sp modelId="{B3119874-3245-4A70-A474-24564D8C9EEB}">
      <dsp:nvSpPr>
        <dsp:cNvPr id="0" name=""/>
        <dsp:cNvSpPr/>
      </dsp:nvSpPr>
      <dsp:spPr>
        <a:xfrm>
          <a:off x="5366524" y="1523924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7. Czyste powietrze i czysty powiat. </a:t>
          </a:r>
        </a:p>
      </dsp:txBody>
      <dsp:txXfrm>
        <a:off x="5366524" y="1523924"/>
        <a:ext cx="2174490" cy="1304694"/>
      </dsp:txXfrm>
    </dsp:sp>
    <dsp:sp modelId="{7429AA16-1DB8-4129-A5B5-7A218888D42C}">
      <dsp:nvSpPr>
        <dsp:cNvPr id="0" name=""/>
        <dsp:cNvSpPr/>
      </dsp:nvSpPr>
      <dsp:spPr>
        <a:xfrm>
          <a:off x="7758464" y="1523924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8. Rozwinięcie i wzmocnienie procesu moderowania kształcenia, ukierunkowanego na potrzeby przyszłego rynku pracy. </a:t>
          </a:r>
        </a:p>
      </dsp:txBody>
      <dsp:txXfrm>
        <a:off x="7758464" y="1523924"/>
        <a:ext cx="2174490" cy="1304694"/>
      </dsp:txXfrm>
    </dsp:sp>
    <dsp:sp modelId="{6D077E56-1D88-4FC0-9CF5-5FFD3CE5A88F}">
      <dsp:nvSpPr>
        <dsp:cNvPr id="0" name=""/>
        <dsp:cNvSpPr/>
      </dsp:nvSpPr>
      <dsp:spPr>
        <a:xfrm>
          <a:off x="582645" y="3046068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9. Wzmocnienie systemu opieki zdrowotnej, w szczególności w wymiarze kadrowym.</a:t>
          </a:r>
        </a:p>
      </dsp:txBody>
      <dsp:txXfrm>
        <a:off x="582645" y="3046068"/>
        <a:ext cx="2174490" cy="1304694"/>
      </dsp:txXfrm>
    </dsp:sp>
    <dsp:sp modelId="{DB417CA6-FD92-4652-ABC1-0C7FD8523542}">
      <dsp:nvSpPr>
        <dsp:cNvPr id="0" name=""/>
        <dsp:cNvSpPr/>
      </dsp:nvSpPr>
      <dsp:spPr>
        <a:xfrm>
          <a:off x="2974584" y="3046068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10. Dostosowanie systemu pomocy społecznej do zmieniających się potrzeb i trendów, w szczególności związanych ze starzejącym się społeczeństwem.</a:t>
          </a:r>
        </a:p>
      </dsp:txBody>
      <dsp:txXfrm>
        <a:off x="2974584" y="3046068"/>
        <a:ext cx="2174490" cy="1304694"/>
      </dsp:txXfrm>
    </dsp:sp>
    <dsp:sp modelId="{0A3F590C-C50A-486A-A978-90646492190C}">
      <dsp:nvSpPr>
        <dsp:cNvPr id="0" name=""/>
        <dsp:cNvSpPr/>
      </dsp:nvSpPr>
      <dsp:spPr>
        <a:xfrm>
          <a:off x="5366524" y="3046068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11. </a:t>
          </a:r>
          <a:r>
            <a:rPr lang="pl-PL" sz="1300" kern="1200"/>
            <a:t>Rozwój oferty kulturalnej i rekreacyjnej oraz jej integrowanie i moderowanie w powiecie gnieźnieńskim. </a:t>
          </a:r>
          <a:r>
            <a:rPr lang="pl-PL" sz="1300" b="0" kern="1200"/>
            <a:t> </a:t>
          </a:r>
        </a:p>
      </dsp:txBody>
      <dsp:txXfrm>
        <a:off x="5366524" y="3046068"/>
        <a:ext cx="2174490" cy="1304694"/>
      </dsp:txXfrm>
    </dsp:sp>
    <dsp:sp modelId="{355C5731-94C4-4094-B875-8E5BCBE1EAAC}">
      <dsp:nvSpPr>
        <dsp:cNvPr id="0" name=""/>
        <dsp:cNvSpPr/>
      </dsp:nvSpPr>
      <dsp:spPr>
        <a:xfrm>
          <a:off x="7758464" y="3046068"/>
          <a:ext cx="2174490" cy="130469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b="0" kern="1200"/>
            <a:t>12. </a:t>
          </a:r>
          <a:r>
            <a:rPr lang="pl-PL" sz="1300" kern="1200"/>
            <a:t>Rozwijanie nowoczesnych i dostępnych instytucji powiatu (baza, kadry, w tym specjalistyczne, cyfryzacja, współpraca). </a:t>
          </a:r>
          <a:endParaRPr lang="pl-PL" sz="1300" b="0" kern="1200"/>
        </a:p>
      </dsp:txBody>
      <dsp:txXfrm>
        <a:off x="7758464" y="3046068"/>
        <a:ext cx="2174490" cy="130469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C5E4B-80B6-489B-BCAB-C73CC0DFB3B6}">
      <dsp:nvSpPr>
        <dsp:cNvPr id="0" name=""/>
        <dsp:cNvSpPr/>
      </dsp:nvSpPr>
      <dsp:spPr>
        <a:xfrm>
          <a:off x="0" y="255036"/>
          <a:ext cx="10515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400" kern="1200"/>
            <a:t>Priorytet 3.1. Nowoczesne technologie usług publicznych</a:t>
          </a:r>
        </a:p>
      </dsp:txBody>
      <dsp:txXfrm>
        <a:off x="39809" y="294845"/>
        <a:ext cx="10435982" cy="7358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C0310-FC35-4D2E-B4FA-271386F7E126}">
      <dsp:nvSpPr>
        <dsp:cNvPr id="0" name=""/>
        <dsp:cNvSpPr/>
      </dsp:nvSpPr>
      <dsp:spPr>
        <a:xfrm>
          <a:off x="0" y="231051"/>
          <a:ext cx="10515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/>
            <a:t>Priorytet 3.2. Rozwinięta baza instytucji powiatowych</a:t>
          </a:r>
        </a:p>
      </dsp:txBody>
      <dsp:txXfrm>
        <a:off x="42151" y="273202"/>
        <a:ext cx="10431298" cy="77915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8481F-85CD-486F-9034-985AA2BE67EC}">
      <dsp:nvSpPr>
        <dsp:cNvPr id="0" name=""/>
        <dsp:cNvSpPr/>
      </dsp:nvSpPr>
      <dsp:spPr>
        <a:xfrm>
          <a:off x="0" y="123119"/>
          <a:ext cx="10515600" cy="10793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500" kern="1200"/>
            <a:t>Priorytet 3.3. Profesjonalne kadry Powiatu</a:t>
          </a:r>
        </a:p>
      </dsp:txBody>
      <dsp:txXfrm>
        <a:off x="52688" y="175807"/>
        <a:ext cx="10410224" cy="9739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D20B2-6551-45FF-A8E9-14F23C985C59}">
      <dsp:nvSpPr>
        <dsp:cNvPr id="0" name=""/>
        <dsp:cNvSpPr/>
      </dsp:nvSpPr>
      <dsp:spPr>
        <a:xfrm>
          <a:off x="0" y="6411"/>
          <a:ext cx="10515600" cy="131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Dodać priorytet 3.4. Intensyfikacja współpracy krajowej i międzynarodowej</a:t>
          </a:r>
        </a:p>
      </dsp:txBody>
      <dsp:txXfrm>
        <a:off x="64083" y="70494"/>
        <a:ext cx="10387434" cy="118457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9B707-C62F-4811-9A4E-6277A088D447}">
      <dsp:nvSpPr>
        <dsp:cNvPr id="0" name=""/>
        <dsp:cNvSpPr/>
      </dsp:nvSpPr>
      <dsp:spPr>
        <a:xfrm>
          <a:off x="4906438" y="868487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223221" y="910712"/>
        <a:ext cx="34956" cy="6991"/>
      </dsp:txXfrm>
    </dsp:sp>
    <dsp:sp modelId="{2DDB5C9E-5BB8-4CE2-9192-9F2193B313D8}">
      <dsp:nvSpPr>
        <dsp:cNvPr id="0" name=""/>
        <dsp:cNvSpPr/>
      </dsp:nvSpPr>
      <dsp:spPr>
        <a:xfrm>
          <a:off x="1868572" y="2308"/>
          <a:ext cx="3039665" cy="1823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Podmioty realizujące zadania w ujęciu rocznym </a:t>
          </a:r>
          <a:br>
            <a:rPr lang="pl-PL" sz="1800" kern="1200"/>
          </a:br>
          <a:r>
            <a:rPr lang="pl-PL" sz="1800" kern="1200"/>
            <a:t>(plan i sprawozdanie)</a:t>
          </a:r>
        </a:p>
      </dsp:txBody>
      <dsp:txXfrm>
        <a:off x="1868572" y="2308"/>
        <a:ext cx="3039665" cy="1823799"/>
      </dsp:txXfrm>
    </dsp:sp>
    <dsp:sp modelId="{F8CCE0DB-AE24-4606-8037-DFAF0F83921D}">
      <dsp:nvSpPr>
        <dsp:cNvPr id="0" name=""/>
        <dsp:cNvSpPr/>
      </dsp:nvSpPr>
      <dsp:spPr>
        <a:xfrm>
          <a:off x="3388405" y="1824307"/>
          <a:ext cx="3738788" cy="668523"/>
        </a:xfrm>
        <a:custGeom>
          <a:avLst/>
          <a:gdLst/>
          <a:ahLst/>
          <a:cxnLst/>
          <a:rect l="0" t="0" r="0" b="0"/>
          <a:pathLst>
            <a:path>
              <a:moveTo>
                <a:pt x="3738788" y="0"/>
              </a:moveTo>
              <a:lnTo>
                <a:pt x="3738788" y="351361"/>
              </a:lnTo>
              <a:lnTo>
                <a:pt x="0" y="351361"/>
              </a:lnTo>
              <a:lnTo>
                <a:pt x="0" y="668523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162710" y="2155073"/>
        <a:ext cx="190179" cy="6991"/>
      </dsp:txXfrm>
    </dsp:sp>
    <dsp:sp modelId="{C25236A2-8234-441A-9681-8AAF44AF6235}">
      <dsp:nvSpPr>
        <dsp:cNvPr id="0" name=""/>
        <dsp:cNvSpPr/>
      </dsp:nvSpPr>
      <dsp:spPr>
        <a:xfrm>
          <a:off x="5607361" y="2308"/>
          <a:ext cx="3039665" cy="1823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Kierownicy działań agregujący zadania do działań, wg zakresu odpowiedzialności</a:t>
          </a:r>
        </a:p>
      </dsp:txBody>
      <dsp:txXfrm>
        <a:off x="5607361" y="2308"/>
        <a:ext cx="3039665" cy="1823799"/>
      </dsp:txXfrm>
    </dsp:sp>
    <dsp:sp modelId="{8D52A0C8-0AAE-491D-8639-03365C672F2D}">
      <dsp:nvSpPr>
        <dsp:cNvPr id="0" name=""/>
        <dsp:cNvSpPr/>
      </dsp:nvSpPr>
      <dsp:spPr>
        <a:xfrm>
          <a:off x="4906438" y="3391410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5223221" y="3433634"/>
        <a:ext cx="34956" cy="6991"/>
      </dsp:txXfrm>
    </dsp:sp>
    <dsp:sp modelId="{7E77B18F-4916-4B49-84D1-DC254AD6A821}">
      <dsp:nvSpPr>
        <dsp:cNvPr id="0" name=""/>
        <dsp:cNvSpPr/>
      </dsp:nvSpPr>
      <dsp:spPr>
        <a:xfrm>
          <a:off x="1868572" y="2525230"/>
          <a:ext cx="3039665" cy="1823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Zarząd Powiatu przy wsparciu Wydziału Finansów </a:t>
          </a:r>
          <a:br>
            <a:rPr lang="pl-PL" sz="1800" kern="1200"/>
          </a:br>
          <a:r>
            <a:rPr lang="pl-PL" sz="1800" kern="1200"/>
            <a:t>(w tym decyzja o zatwierdzeniu planu rocznego) oraz przy wsparciu Wydziału Budżetu i Analiz</a:t>
          </a:r>
        </a:p>
      </dsp:txBody>
      <dsp:txXfrm>
        <a:off x="1868572" y="2525230"/>
        <a:ext cx="3039665" cy="1823799"/>
      </dsp:txXfrm>
    </dsp:sp>
    <dsp:sp modelId="{3A863FB8-28FA-404E-AAEC-2BE21FE91D21}">
      <dsp:nvSpPr>
        <dsp:cNvPr id="0" name=""/>
        <dsp:cNvSpPr/>
      </dsp:nvSpPr>
      <dsp:spPr>
        <a:xfrm>
          <a:off x="5607361" y="2525230"/>
          <a:ext cx="3039665" cy="18237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Rada Powiatu </a:t>
          </a:r>
          <a:br>
            <a:rPr lang="pl-PL" sz="1800" kern="1200"/>
          </a:br>
          <a:r>
            <a:rPr lang="pl-PL" sz="1800" kern="1200"/>
            <a:t>(plany i sprawozdania z realizacji Strategii)</a:t>
          </a:r>
        </a:p>
      </dsp:txBody>
      <dsp:txXfrm>
        <a:off x="5607361" y="2525230"/>
        <a:ext cx="3039665" cy="18237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420D4-3710-45EC-92F1-161A3F7867AD}">
      <dsp:nvSpPr>
        <dsp:cNvPr id="0" name=""/>
        <dsp:cNvSpPr/>
      </dsp:nvSpPr>
      <dsp:spPr>
        <a:xfrm>
          <a:off x="0" y="27178"/>
          <a:ext cx="10515600" cy="1271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5300" kern="1200"/>
            <a:t>Priorytet 1.1. Innowacyjna edukacja</a:t>
          </a:r>
        </a:p>
      </dsp:txBody>
      <dsp:txXfrm>
        <a:off x="62055" y="89233"/>
        <a:ext cx="10391490" cy="11470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3784E-7EFA-4F0A-ACC3-7036470237BB}">
      <dsp:nvSpPr>
        <dsp:cNvPr id="0" name=""/>
        <dsp:cNvSpPr/>
      </dsp:nvSpPr>
      <dsp:spPr>
        <a:xfrm>
          <a:off x="0" y="159096"/>
          <a:ext cx="10515600" cy="1007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200" kern="1200"/>
            <a:t>Priorytet 1.2. Kompleksowa opieka zdrowotna</a:t>
          </a:r>
        </a:p>
      </dsp:txBody>
      <dsp:txXfrm>
        <a:off x="49176" y="208272"/>
        <a:ext cx="10417248" cy="9090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63001-E693-4FE4-97E1-49AC908DE319}">
      <dsp:nvSpPr>
        <dsp:cNvPr id="0" name=""/>
        <dsp:cNvSpPr/>
      </dsp:nvSpPr>
      <dsp:spPr>
        <a:xfrm>
          <a:off x="0" y="183081"/>
          <a:ext cx="10515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/>
            <a:t>Priorytet 1.3. Zrównoważona polityka społeczna</a:t>
          </a:r>
        </a:p>
      </dsp:txBody>
      <dsp:txXfrm>
        <a:off x="46834" y="229915"/>
        <a:ext cx="10421932" cy="8657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DEF9D-12C1-477D-9120-B7DFC629BC31}">
      <dsp:nvSpPr>
        <dsp:cNvPr id="0" name=""/>
        <dsp:cNvSpPr/>
      </dsp:nvSpPr>
      <dsp:spPr>
        <a:xfrm>
          <a:off x="0" y="219058"/>
          <a:ext cx="10515600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700" kern="1200"/>
            <a:t>Priorytet 1.4. Czyste środowisko i zasoby dla pokoleń</a:t>
          </a:r>
        </a:p>
      </dsp:txBody>
      <dsp:txXfrm>
        <a:off x="43321" y="262379"/>
        <a:ext cx="10428958" cy="800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46A34-A6E1-4A4D-8094-8CCB65D2BC48}">
      <dsp:nvSpPr>
        <dsp:cNvPr id="0" name=""/>
        <dsp:cNvSpPr/>
      </dsp:nvSpPr>
      <dsp:spPr>
        <a:xfrm>
          <a:off x="0" y="147104"/>
          <a:ext cx="10515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300" kern="1200"/>
            <a:t>Priorytet 1.5. Wysoki poziom bezpieczeństwa</a:t>
          </a:r>
        </a:p>
      </dsp:txBody>
      <dsp:txXfrm>
        <a:off x="50347" y="197451"/>
        <a:ext cx="10414906" cy="9306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8B247-170A-4E6B-A4D8-54D764E9F5D4}">
      <dsp:nvSpPr>
        <dsp:cNvPr id="0" name=""/>
        <dsp:cNvSpPr/>
      </dsp:nvSpPr>
      <dsp:spPr>
        <a:xfrm>
          <a:off x="0" y="6411"/>
          <a:ext cx="10515600" cy="131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Priorytet 2.1. Wysoka przedsiębiorczość i partnerstwo na rzecz aktywności gospodarczej </a:t>
          </a:r>
        </a:p>
      </dsp:txBody>
      <dsp:txXfrm>
        <a:off x="64083" y="70494"/>
        <a:ext cx="10387434" cy="11845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3DD79-9729-468B-82AA-016343AA039C}">
      <dsp:nvSpPr>
        <dsp:cNvPr id="0" name=""/>
        <dsp:cNvSpPr/>
      </dsp:nvSpPr>
      <dsp:spPr>
        <a:xfrm>
          <a:off x="0" y="6411"/>
          <a:ext cx="10515600" cy="1312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Priorytet 2.2. Rozwój turystyczny oraz kształtowanie oferty czasu wolnego</a:t>
          </a:r>
        </a:p>
      </dsp:txBody>
      <dsp:txXfrm>
        <a:off x="64083" y="70494"/>
        <a:ext cx="10387434" cy="11845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04E73-DBC9-436A-8329-0C079B3ABFB5}">
      <dsp:nvSpPr>
        <dsp:cNvPr id="0" name=""/>
        <dsp:cNvSpPr/>
      </dsp:nvSpPr>
      <dsp:spPr>
        <a:xfrm>
          <a:off x="0" y="183081"/>
          <a:ext cx="10515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4000" kern="1200"/>
            <a:t>Priorytet 2.3. Powiat zintegrowany przestrzennie</a:t>
          </a:r>
        </a:p>
      </dsp:txBody>
      <dsp:txXfrm>
        <a:off x="46834" y="229915"/>
        <a:ext cx="10421932" cy="865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F4CF69-2B73-5252-39F0-323321669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62C4C1A-B038-7B4B-B717-CD078D240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155A91B-C735-6F86-7354-780D737D1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3B9053-5C93-AA02-46BD-FAA6A702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0552CED-1D3D-A487-B903-105DF70E4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018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7DA98E-6134-090E-6CFC-C10D20E37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06DF52C-6B12-E0C1-EE47-F9F60248E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635D31-F8AD-3AAF-48A8-7408F896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F78668-2977-A3F1-B76B-47EB6ADAD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44F1A6-51DF-4ED1-46A4-AA0543B5A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489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6087A8D-0A76-ED10-CA33-183994140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282532A-BF93-DE15-2F9A-EC4EE1E89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EFFF3C-ED2C-322A-0DE5-BC2029B4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C256034-2555-0716-0618-581E6D83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97AAF5A-9C6D-D27E-9D71-C7C7B214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183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22537D-7AE9-E585-FA0E-A8A76A4DD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48C618-A9D8-F8C4-4E81-946AAD78C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EA7B987-0B27-DC5D-0583-712278BD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1A95EF1-3270-8C28-7E28-FFD7C082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F093B43-C45A-CBF2-861F-50032FCD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53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006082-507B-588C-691A-FC5CB4936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1469701-96BB-B885-1DAA-6115FB550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DE3218-BFC1-3971-68A5-26E6A36FD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94BB37F-3CBA-AA4C-150D-B64D2F5F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93DAF64-219C-FC06-4FC6-721174B85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06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A62107-B9D1-8B9C-5436-8E47348AD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FEA6C7-8628-EB3D-B048-029CA1524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688CEEF-0D81-D72A-4B8B-B469B3ED1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DDD6B66-9117-4E39-985F-FCF1AE3B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FC9FA8E-8FA5-1538-F09B-3ABCF3D35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21938E-0903-07A9-F00B-BA67E846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66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25E7CF-67E0-18B8-BB88-50C402681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CF6786D-E74C-C3E6-16C1-23F61544A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8C39CE5-1CAA-45A4-69B0-32FC44AA5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1481879-7ECC-A510-C28A-D1FAFEC6F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542B146-6B8F-A7A9-B8CA-CC3644438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51879DED-2312-5B4B-A3A7-4D037E70C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3F1F542-6116-4F5B-2825-AEEE17A8C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B63C5FD-4887-EAAB-4B17-3C4E8B292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47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BF54E8-9CEB-1A5C-DB5B-0D767E435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54DF15A-36F6-61C6-CD32-05C9F1AF2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6DCBB7A-28E1-5680-719D-AD861FDE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42B83AA-826E-4EB9-977B-767E49C6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8968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8E6D2B0-AB5B-A44B-841C-81BD16F41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6B34212-427A-2371-ECBF-4B5D69C6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3B9FE9A-8A51-8B83-69D9-7D5B08E7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784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364DC9-1029-553E-619B-1E054978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873322-DE13-EB05-8F7A-26526AA02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03D9523-630F-B507-B210-6EF44BF34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B58E6DC-6DC6-41EB-260A-9F81C2DCC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0CE085C-FFC0-8317-1A7D-C87A54F9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E78741-2546-8B56-EF6E-411DF045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417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B05AE4-A2F4-F4DD-9533-4F7A6634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8DA7498-6AD4-B453-3D7E-B55CE68C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2D5D38E-33ED-46F8-8DFB-4303DD4CD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D1EF69-828B-03D4-9545-8D3E49C9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789C332-DBED-C645-F7CA-5745C343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C44EA86-8058-BAE0-0B0D-97EEBD81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440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63C40E1-D5E1-CE4D-2DDC-9B97B399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0DD9BEA-6846-CED1-D359-32537AE9D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012EF5-4668-3B6F-598F-CB4343649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F94FA-8387-4CE9-84D6-F6D929DEB408}" type="datetimeFigureOut">
              <a:rPr lang="pl-PL" smtClean="0"/>
              <a:t>13.06.2022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A0D590-78C7-CDCC-52E7-C46298C5F3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D27799E-0036-73D9-254D-16450EE735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2D567-59D6-4C24-B6D7-95DBC1C6AFB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255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0D2CF0-C80C-AB1C-143D-52BE24DB1E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STRATEGIA ROZWOJU POWIATU      </a:t>
            </a:r>
            <a:br>
              <a:rPr lang="pl-PL" dirty="0"/>
            </a:br>
            <a:r>
              <a:rPr lang="pl-PL" dirty="0"/>
              <a:t>      GNIEŹNIEŃSKIEGO </a:t>
            </a:r>
            <a:br>
              <a:rPr lang="pl-PL" dirty="0"/>
            </a:br>
            <a:r>
              <a:rPr lang="pl-PL" dirty="0"/>
              <a:t>      NA LATA 2022–2030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11AC13D-C734-D5BD-1EB2-C1A0E4313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12" y="3811603"/>
            <a:ext cx="5591175" cy="1733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8496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2EE6A9-8F6B-357A-307B-5A8D07C03976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CF8728-0768-5DFA-F227-96A9B144B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1.2.1. Centralizacja, modernizacja i rozszerzenie działalności szpitala powiatowego w Gnieźnie.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1.2.2. Prowadzenie i wspieranie działań z zakresu profilaktyki zdrowotnej.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2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BC686EE-5429-0178-B0CE-22DB6E529AF9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CF0834-61E0-6750-2A42-ACFE02623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1.3.1. Rozwój form aktywizacji mieszkańców powiatu, w tym osób zagrożonych wykluczeniem społecznym.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1.3.2. Rozwój i promocja rodzinnej pieczy zastępczej, ustanowienie kolejnych rodzinnych domów dziecka.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1.3.3. Przeciwdziałanie zjawisku przemocy w rodzinie, w tym utworzenie ośrodka interwencji kryzysowej z miejscami noclegowymi.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1.3.4. Wsparcie działalności lokalnych organizacji pozarządowych.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0706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0D8EE89-F8F6-CFA6-109F-B2E176DF463A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0E11D3-6706-0176-CE70-CE8CD16CF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1.4.1. Prowadzenie działań z zakresu ochrony środowiska, ochrony powietrza i klimatu, OZE, gospodarki leśnej i gospodarki odpadami.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1.4.2. Prowadzenie i monitorowanie działań z zakresu ochrony przyrody (w tym bioróżnorodności), gospodarki wodnej i rybactwa śródlądowego.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5471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D5662E8-F2FB-9C28-AB8C-F3A27FD69E1F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5B9538-6A81-CDD5-BEA0-15CF04890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1.5.1. Prowadzenie i wspieranie działań w zakresie zapewniania bezpieczeństwa publicznego.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1.5.2. Wsparcie zakupu i wymiana sprzętu oraz wsparcie działalności powiatowych służb oraz podmiotów ratowniczych.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9706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D801CD-21F4-39EC-DC3E-61D1005D719B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182FA2-BD48-1FC2-B2DC-450973163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2.1.1. Wspieranie i promocja lokalnej przedsiębiorczości i podmiotów gospodarczych zlokalizowanych na terenie powiatu gnieźnieńskiego.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2.1.2. Wspieranie aktywności zawodowej oraz rozwoju przedsiębiorczości.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2.1.3. Promocja przedsiębiorczości w szkołach powiatowych.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2.1.4. Prowadzenie monitoringu lokalnego rynku pracy pod kątem prognoz i zapotrzebowania na kierunki kształcenia na terenie powiatu gnieźnieńskiego.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2.1.5. Gnieźnieńskie Targi Pracy i Giełdy Pracy.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3723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3870C6A-16FB-13CA-42D9-7E17D745E6DB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44F4D7-4FD3-ECDD-00DC-6843BA49E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624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2.2.1. Współpraca z instytucjami i organizacjami pozarządowymi na rzecz popularyzacji turystyki.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2.2.2. Wspieranie produktów turystycznych i ich dostępności oraz integracji oferty turystycznej powiatu.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2.2.3. Prowadzenie działań promocyjnych w  wymiarze turystycznym, kulturalnym oraz czasu wolnego.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2.2.4. Promocja i wspieranie rozwoju produktów lokalnych i regionalnych.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2.2.5. Wsparcie realizacji zadań w zakresie kultury i ochrony dziedzictwa narodowego.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2.2.6. Organizacja imprez sportowych propagujących wybrane dyscypliny sportowe.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2.2.7. Stypendia i nagrody sportowe.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2.2.8. Wsparcie działalności klubów sportowych.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2.2.9. Rozwój turystyki kolejowej w Powiecie Gnieźnieńskim.</a:t>
            </a:r>
          </a:p>
        </p:txBody>
      </p:sp>
    </p:spTree>
    <p:extLst>
      <p:ext uri="{BB962C8B-B14F-4D97-AF65-F5344CB8AC3E}">
        <p14:creationId xmlns:p14="http://schemas.microsoft.com/office/powerpoint/2010/main" val="2784532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1026345-3E58-211D-21DF-26A872B4BBC7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EC2B2C-BD3D-A4E5-5138-26C9BDFEB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2.3.1. Przebudowa istniejącej infrastruktury drogowej (poszerzenie dróg, nakładki bitumiczne), budowa ścieżek rowerowych, budowa i przebudowa chodników, budowa rond wraz z infrastrukturą.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2.3.2. Poprawa bezpieczeństwo pieszych - budowa sygnalizacji świetlnej, doświetlenie przejść dla pieszych, budowa azyli drogowych i innych urządzeń poprawiających bezpieczeństwo ruchu pieszych i ruchu kołowego.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5990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8E59876-DE80-78B5-A8BF-09169D9D0EDE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F93647-8152-2E41-ED30-972C062C9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3.1.1. Rozwój e-administracji.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0436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702FB4B-F065-6439-9218-80968B801A67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07E8DD-607B-AA11-C91B-BBB6CC5F3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3.2.1 Rozwój i modernizacja bazy lokalowej Starostwa Powiatowego w Gnieźnie i jednostek podległych.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0014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96537C5-FBDE-0616-CC83-A1059DA67DBF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0857E6-C93A-3B6E-EE58-E14391403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3.3.1. Stałe podnoszenie kompetencji oraz wiedzy pracowników instytucji powiatowych.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7423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6ED18B9-8221-96FC-2D30-25D25EAC2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Wyzwania rozwoju Powiatu Gnieźnieńskiego</a:t>
            </a:r>
            <a:endParaRPr lang="pl-PL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12813A2-82E3-8054-9740-71D6A8CB88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9673706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782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1EC14CD-6139-5308-45B6-611CC73AEE91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F70C24-04FC-2239-5540-2DE729E04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3.4.1. Współpraca z jednostkami samorządu terytorialnego i innymi podmiotami na gruncie krajowym i międzynarodowym.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2853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68F8C01-EDBA-290E-1D3B-0460B2B67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pl-PL" sz="5200" dirty="0"/>
              <a:t>System planowania </a:t>
            </a:r>
            <a:r>
              <a:rPr lang="pl-PL" sz="5200"/>
              <a:t>i monitoringu</a:t>
            </a:r>
            <a:endParaRPr lang="pl-PL" sz="52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E55B12E-84F7-C670-68B9-521B9AC747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1904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741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24B698-EBD8-2661-4FDE-22F18FA5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308636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A2CE04-FCCC-3F41-12AB-555D009CB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Wizja Powiatu Gnieźnieńskiego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8D413F-63C1-C1E7-8093-C43FD7BE0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pl-PL" sz="2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gnieźnieński rozwija się zgodnie z zasadą zrównoważonego rozwoju. Dotyczy to kwestii równoważenia i rozwoju w wymiarze społecznym, gospodarczym oraz środowiskowym. </a:t>
            </a:r>
            <a:r>
              <a:rPr lang="pl-PL" sz="22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Rolą Powiatu Gnieźnieńskiego jest moderowanie polityki rozwoju w wymiarze terytorialnym.</a:t>
            </a:r>
            <a:r>
              <a:rPr lang="pl-PL" sz="2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2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wykorzystuje swoje atuty lokalizacyjne oraz wysoki potencjał przedsiębiorczości do rozwoju innowacyjnej i konkurencyjnej gospodarki. Szczególne impulsy dla rozwoju gospodarczego płyną z nowoczesnego i dostosowanego do potrzeb rynku systemu kształcenia zawodowego. </a:t>
            </a:r>
            <a:r>
              <a:rPr lang="pl-PL" sz="22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Gnieźnieński moderuje współpracę wymiaru edukacji oraz przedsiębiorców. Monitoruje również zjawiska i sytuację na lokalnym rynku pracy. Wspiera dostęp do edukacji dla osób w każdym wieku. </a:t>
            </a:r>
            <a:endParaRPr lang="pl-PL" sz="22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2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200"/>
          </a:p>
        </p:txBody>
      </p:sp>
    </p:spTree>
    <p:extLst>
      <p:ext uri="{BB962C8B-B14F-4D97-AF65-F5344CB8AC3E}">
        <p14:creationId xmlns:p14="http://schemas.microsoft.com/office/powerpoint/2010/main" val="56474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A2CE04-FCCC-3F41-12AB-555D009CB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Wizja Powiatu Gnieźnieńskiego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8D413F-63C1-C1E7-8093-C43FD7BE0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pl-PL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Gnieźnieński wnosi swój istotny wkład w rozwój aktywności gospodarczej, wykorzystującej lokalne potencjały związane z turystyką oraz rolnictwem. Poprzez rozwój infrastruktury, działania integrujące i promocję wspiera kształtowanie zintegrowanej oferty turystycznej. Wspiera rozwój produktów lokalnych, regionalnych i ekologicznych.</a:t>
            </a:r>
            <a:endParaRPr lang="pl-PL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39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A2CE04-FCCC-3F41-12AB-555D009CB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Wizja Powiatu Gnieźnieńskiego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8D413F-63C1-C1E7-8093-C43FD7BE0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pl-PL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Mieszkańcy powiatu gnieźnieńskiego są świadomi wartości i atutów powiatu gnieźnieńskiego, wnoszą swój wkład w kształtowanie jakości życia, m. in. poprzez wysoką świadomość ekologiczną, tożsamość a także kreatywność i przedsiębiorczość. </a:t>
            </a:r>
            <a:r>
              <a:rPr lang="pl-PL" sz="24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wspiera kształtowanie tożsamości mieszkańców, jak też zdolność do optymalnego wykorzystania wsparcia zewnętrznego. Podnosi również stale jakość usług oraz dostępność instytucji publicznych. Powiat wspiera rozwój w zakresie kształtowania oferty czasu wolnego, który powiązany jest z rozwojem funkcji turystycznej. Integruje i rozwija działania w zakresie oferty kulturalnej, prowadząc edukację kulturalną. </a:t>
            </a:r>
            <a:endParaRPr lang="pl-PL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400"/>
          </a:p>
        </p:txBody>
      </p:sp>
    </p:spTree>
    <p:extLst>
      <p:ext uri="{BB962C8B-B14F-4D97-AF65-F5344CB8AC3E}">
        <p14:creationId xmlns:p14="http://schemas.microsoft.com/office/powerpoint/2010/main" val="73857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AA2CE04-FCCC-3F41-12AB-555D009CB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Wizja Powiatu Gnieźnieńskiego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8D413F-63C1-C1E7-8093-C43FD7BE0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pl-PL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Powiat Gnieźnieński zapewnia mieszkańcom kompleksową opiekę zdrowotną poprzez rozwiniętą infrastrukturę opieki zdrowotnej oraz kształcenie kadr medycznych. Powiat prowadzi zrównoważoną politykę w zakresie opieki społecznej.  </a:t>
            </a:r>
            <a:endParaRPr lang="pl-PL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Szczególny wymiar polityki rozwoju stanowi ochrona środowiska</a:t>
            </a:r>
            <a:r>
              <a:rPr lang="pl-PL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Powiat wspiera i stosuje technologie przyjazne dla środowiska, w szczególności w zakresie efektywności energetycznej, rozwoju odnawialnych źródeł energii, a także ochrony klimatu, gospodarki odpadami i ochrony przyrody. Szczególnym wymiarem polityki rozwoju jest ochrona zasobów wody.</a:t>
            </a:r>
            <a:endParaRPr lang="pl-PL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48125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5FF2DB5-0025-2479-C372-124D317E5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pl-PL" sz="3400">
                <a:solidFill>
                  <a:srgbClr val="FFFFFF"/>
                </a:solidFill>
              </a:rPr>
              <a:t>Misja Powiatu Gnieźnieńskiego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72B9C9-5497-B612-6C7E-F3D96AC99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pl-PL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Integrowanie, wspieranie oraz moderowania rozwoju ponadlokalnego w przestrzeni powiatu gnieźnieńskiego oraz kształtowanie roli kluczowego partnera (partnera kompetencyjnego) i inicjatora polityk rozwoju społeczno-gospodarczego i przestrzennego. </a:t>
            </a:r>
            <a:endParaRPr lang="pl-PL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598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658CDD9-821A-058C-D31E-599AF0A4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Cele i priorytety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728A8C1-AC3E-29CD-57AA-25C7BE40E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133260"/>
              </p:ext>
            </p:extLst>
          </p:nvPr>
        </p:nvGraphicFramePr>
        <p:xfrm>
          <a:off x="4817217" y="640080"/>
          <a:ext cx="6888774" cy="55504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2942">
                  <a:extLst>
                    <a:ext uri="{9D8B030D-6E8A-4147-A177-3AD203B41FA5}">
                      <a16:colId xmlns:a16="http://schemas.microsoft.com/office/drawing/2014/main" val="2848071755"/>
                    </a:ext>
                  </a:extLst>
                </a:gridCol>
                <a:gridCol w="4915832">
                  <a:extLst>
                    <a:ext uri="{9D8B030D-6E8A-4147-A177-3AD203B41FA5}">
                      <a16:colId xmlns:a16="http://schemas.microsoft.com/office/drawing/2014/main" val="3276066433"/>
                    </a:ext>
                  </a:extLst>
                </a:gridCol>
              </a:tblGrid>
              <a:tr h="29634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pl-PL" sz="1500">
                          <a:effectLst/>
                        </a:rPr>
                        <a:t>Cele strategiczne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pl-PL" sz="1500">
                          <a:effectLst/>
                        </a:rPr>
                        <a:t>Priorytety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extLst>
                  <a:ext uri="{0D108BD9-81ED-4DB2-BD59-A6C34878D82A}">
                    <a16:rowId xmlns:a16="http://schemas.microsoft.com/office/drawing/2014/main" val="4277227205"/>
                  </a:ext>
                </a:extLst>
              </a:tr>
              <a:tr h="1660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500">
                          <a:effectLst/>
                        </a:rPr>
                        <a:t>Cel 1. Kreowanie rozwoju społeczno-ekologicznego.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1.1. Innowacyjna edukacja.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1.2. Kompleksowa opieka zdrowotna.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1.3. Zrównoważona polityka społeczna.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1.4. Czyste środowisko i zasoby dla pokoleń.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1.5. Wysoki poziom bezpieczeństwa.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extLst>
                  <a:ext uri="{0D108BD9-81ED-4DB2-BD59-A6C34878D82A}">
                    <a16:rowId xmlns:a16="http://schemas.microsoft.com/office/drawing/2014/main" val="2318282189"/>
                  </a:ext>
                </a:extLst>
              </a:tr>
              <a:tr h="1660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500">
                          <a:effectLst/>
                        </a:rPr>
                        <a:t>Cel.2. Moderowanie </a:t>
                      </a:r>
                      <a:br>
                        <a:rPr lang="pl-PL" sz="1500">
                          <a:effectLst/>
                        </a:rPr>
                      </a:br>
                      <a:r>
                        <a:rPr lang="pl-PL" sz="1500">
                          <a:effectLst/>
                        </a:rPr>
                        <a:t>i wspieranie rozwoju gospodarczego.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2.1. Wysoka przedsiębiorczość i partnerstwo.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2.2. Rozwój turystyczny oraz kształtowanie oferty czasu wolnego.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2.3. Powiat zintegrowany przestrzennie. 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extLst>
                  <a:ext uri="{0D108BD9-81ED-4DB2-BD59-A6C34878D82A}">
                    <a16:rowId xmlns:a16="http://schemas.microsoft.com/office/drawing/2014/main" val="335518901"/>
                  </a:ext>
                </a:extLst>
              </a:tr>
              <a:tr h="1932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500">
                          <a:effectLst/>
                        </a:rPr>
                        <a:t>Cel. 3. Rozwijanie nowoczesnych instytucji.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3.1. Nowoczesne technologie usług publicznych.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3.2. Rozwinięta baza instytucji powiatowych.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3.3. Profesjonalne kadry Powiatu.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pl-PL" sz="1500">
                          <a:effectLst/>
                        </a:rPr>
                        <a:t>Priorytet 3.4. Intensyfikacja współpracy krajowej </a:t>
                      </a:r>
                      <a:br>
                        <a:rPr lang="pl-PL" sz="1500">
                          <a:effectLst/>
                        </a:rPr>
                      </a:br>
                      <a:r>
                        <a:rPr lang="pl-PL" sz="1500">
                          <a:effectLst/>
                        </a:rPr>
                        <a:t>i międzynarodowej.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6459" marR="96459" marT="0" marB="0" anchor="ctr"/>
                </a:tc>
                <a:extLst>
                  <a:ext uri="{0D108BD9-81ED-4DB2-BD59-A6C34878D82A}">
                    <a16:rowId xmlns:a16="http://schemas.microsoft.com/office/drawing/2014/main" val="325369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835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64D71A-503F-6238-FBB0-45BB85AE677E}"/>
              </a:ext>
            </a:extLst>
          </p:cNvPr>
          <p:cNvGraphicFramePr/>
          <p:nvPr/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53D0B5-36F3-7D5A-4026-5EDD2514B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435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1.1.1. Poprawa stanu infrastruktury oświatowej oraz rozwój i modernizacja przyszkolnej bazy sportowej.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1.1.2. Zakup i wyposażenie jednostek oświatowych w pomoce dydaktyczne, sprzęt i wyposażenie, w tym IT, poprawa dostępu do szerokopasmowego Internetu.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1.1.3. Wzmocnienie potencjału kadrowego szkół ponadpodstawowych powiatu gnieźnieńskiego, w szczególności w zakresie kształcenia zawodowego.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1.1.4. Promocja, rozwój oraz doskonalenie szkolnictwa zawodowego oraz szkół powiatu gnieźnieńskiego.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1.1.5. Rozwój form doradztwa zawodowego dla uczniów szkół ponadpodstawowych i podstawowych oraz doradztwa w zakresie wyboru dalszych kierunków kształcenia.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1.1.6. Prowadzenie kształcenia dla dorosłych w kierunkach dostosowanych do potrzeb rynku pracy.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1.1.7. Moderowanie współpracy szkół z biznesem i uczelniami mającej na celu dostosowanie oferty edukacyjnej do potrzeb rynku pracy.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1.1.8. Unowocześnianie kierunków kształcenia w szkołach ponadpodstawowych.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1.1.9. Gnieźnieński Program Wspierania Edukacji.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773056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1372</Words>
  <Application>Microsoft Office PowerPoint</Application>
  <PresentationFormat>Panoramiczny</PresentationFormat>
  <Paragraphs>101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Motyw pakietu Office</vt:lpstr>
      <vt:lpstr>STRATEGIA ROZWOJU POWIATU             GNIEŹNIEŃSKIEGO        NA LATA 2022–2030</vt:lpstr>
      <vt:lpstr>Wyzwania rozwoju Powiatu Gnieźnieńskiego</vt:lpstr>
      <vt:lpstr>Wizja Powiatu Gnieźnieńskiego</vt:lpstr>
      <vt:lpstr>Wizja Powiatu Gnieźnieńskiego</vt:lpstr>
      <vt:lpstr>Wizja Powiatu Gnieźnieńskiego</vt:lpstr>
      <vt:lpstr>Wizja Powiatu Gnieźnieńskiego</vt:lpstr>
      <vt:lpstr>Misja Powiatu Gnieźnieńskiego</vt:lpstr>
      <vt:lpstr>Cele i priorytety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System planowania i monitoringu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ROZWOJU POWIATU             GNIEŹNIEŃSKIEGO        NA LATA 2022–2030</dc:title>
  <dc:creator>Marek Karłowski</dc:creator>
  <cp:lastModifiedBy>Marek Karłowski</cp:lastModifiedBy>
  <cp:revision>4</cp:revision>
  <dcterms:created xsi:type="dcterms:W3CDTF">2022-06-13T09:23:47Z</dcterms:created>
  <dcterms:modified xsi:type="dcterms:W3CDTF">2022-06-13T09:57:41Z</dcterms:modified>
</cp:coreProperties>
</file>